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0" r:id="rId5"/>
    <p:sldId id="273" r:id="rId6"/>
    <p:sldId id="274" r:id="rId7"/>
    <p:sldId id="275" r:id="rId8"/>
    <p:sldId id="279" r:id="rId9"/>
    <p:sldId id="276" r:id="rId10"/>
    <p:sldId id="277" r:id="rId11"/>
    <p:sldId id="278" r:id="rId12"/>
    <p:sldId id="280" r:id="rId13"/>
    <p:sldId id="270" r:id="rId14"/>
  </p:sldIdLst>
  <p:sldSz cx="12192000" cy="6858000"/>
  <p:notesSz cx="6858000" cy="9144000"/>
  <p:embeddedFontLst>
    <p:embeddedFont>
      <p:font typeface="Baloo 2" panose="020B0604020202020204" charset="0"/>
      <p:regular r:id="rId15"/>
      <p:bold r:id="rId16"/>
    </p:embeddedFont>
    <p:embeddedFont>
      <p:font typeface="Rajdhani" panose="020B0604020202020204"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29" userDrawn="1">
          <p15:clr>
            <a:srgbClr val="A4A3A4"/>
          </p15:clr>
        </p15:guide>
        <p15:guide id="3" pos="71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464"/>
    <a:srgbClr val="11069E"/>
    <a:srgbClr val="4739F7"/>
    <a:srgbClr val="92D050"/>
    <a:srgbClr val="77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54" autoAdjust="0"/>
    <p:restoredTop sz="94660"/>
  </p:normalViewPr>
  <p:slideViewPr>
    <p:cSldViewPr snapToGrid="0">
      <p:cViewPr varScale="1">
        <p:scale>
          <a:sx n="113" d="100"/>
          <a:sy n="113" d="100"/>
        </p:scale>
        <p:origin x="192" y="102"/>
      </p:cViewPr>
      <p:guideLst>
        <p:guide orient="horz" pos="2160"/>
        <p:guide pos="529"/>
        <p:guide pos="7151"/>
      </p:guideLst>
    </p:cSldViewPr>
  </p:slideViewPr>
  <p:notesTextViewPr>
    <p:cViewPr>
      <p:scale>
        <a:sx n="1" d="1"/>
        <a:sy n="1" d="1"/>
      </p:scale>
      <p:origin x="0" y="0"/>
    </p:cViewPr>
  </p:notesTextViewPr>
  <p:sorterViewPr>
    <p:cViewPr>
      <p:scale>
        <a:sx n="56" d="100"/>
        <a:sy n="5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Ameer Hamza [Student-PECS]" userId="a117466e-0581-49fc-b90d-aca285cd170f" providerId="ADAL" clId="{31B043C5-57EB-43A6-98A9-664FC6E1911A}"/>
    <pc:docChg chg="undo custSel delSld modSld">
      <pc:chgData name="Muhammad Ameer Hamza [Student-PECS]" userId="a117466e-0581-49fc-b90d-aca285cd170f" providerId="ADAL" clId="{31B043C5-57EB-43A6-98A9-664FC6E1911A}" dt="2023-12-13T23:22:47.304" v="310" actId="164"/>
      <pc:docMkLst>
        <pc:docMk/>
      </pc:docMkLst>
      <pc:sldChg chg="addSp delSp modSp mod setBg">
        <pc:chgData name="Muhammad Ameer Hamza [Student-PECS]" userId="a117466e-0581-49fc-b90d-aca285cd170f" providerId="ADAL" clId="{31B043C5-57EB-43A6-98A9-664FC6E1911A}" dt="2023-12-13T23:22:47.304" v="310" actId="164"/>
        <pc:sldMkLst>
          <pc:docMk/>
          <pc:sldMk cId="3789402904" sldId="257"/>
        </pc:sldMkLst>
        <pc:spChg chg="del">
          <ac:chgData name="Muhammad Ameer Hamza [Student-PECS]" userId="a117466e-0581-49fc-b90d-aca285cd170f" providerId="ADAL" clId="{31B043C5-57EB-43A6-98A9-664FC6E1911A}" dt="2023-12-13T15:11:45.413" v="6" actId="478"/>
          <ac:spMkLst>
            <pc:docMk/>
            <pc:sldMk cId="3789402904" sldId="257"/>
            <ac:spMk id="2" creationId="{00000000-0000-0000-0000-000000000000}"/>
          </ac:spMkLst>
        </pc:spChg>
        <pc:spChg chg="add mod ord">
          <ac:chgData name="Muhammad Ameer Hamza [Student-PECS]" userId="a117466e-0581-49fc-b90d-aca285cd170f" providerId="ADAL" clId="{31B043C5-57EB-43A6-98A9-664FC6E1911A}" dt="2023-12-13T23:22:47.304" v="310" actId="164"/>
          <ac:spMkLst>
            <pc:docMk/>
            <pc:sldMk cId="3789402904" sldId="257"/>
            <ac:spMk id="2" creationId="{02C55C9B-6E5F-419C-BCD8-7045FE59F643}"/>
          </ac:spMkLst>
        </pc:spChg>
        <pc:spChg chg="del">
          <ac:chgData name="Muhammad Ameer Hamza [Student-PECS]" userId="a117466e-0581-49fc-b90d-aca285cd170f" providerId="ADAL" clId="{31B043C5-57EB-43A6-98A9-664FC6E1911A}" dt="2023-12-13T15:11:49.319" v="7" actId="478"/>
          <ac:spMkLst>
            <pc:docMk/>
            <pc:sldMk cId="3789402904" sldId="257"/>
            <ac:spMk id="3" creationId="{00000000-0000-0000-0000-000000000000}"/>
          </ac:spMkLst>
        </pc:spChg>
        <pc:spChg chg="mod">
          <ac:chgData name="Muhammad Ameer Hamza [Student-PECS]" userId="a117466e-0581-49fc-b90d-aca285cd170f" providerId="ADAL" clId="{31B043C5-57EB-43A6-98A9-664FC6E1911A}" dt="2023-12-13T22:36:57.651" v="85" actId="20577"/>
          <ac:spMkLst>
            <pc:docMk/>
            <pc:sldMk cId="3789402904" sldId="257"/>
            <ac:spMk id="4" creationId="{FE6F9280-A8E3-4655-AA0A-E9A000EFB7E1}"/>
          </ac:spMkLst>
        </pc:spChg>
        <pc:spChg chg="mod">
          <ac:chgData name="Muhammad Ameer Hamza [Student-PECS]" userId="a117466e-0581-49fc-b90d-aca285cd170f" providerId="ADAL" clId="{31B043C5-57EB-43A6-98A9-664FC6E1911A}" dt="2023-12-13T23:22:47.304" v="310" actId="164"/>
          <ac:spMkLst>
            <pc:docMk/>
            <pc:sldMk cId="3789402904" sldId="257"/>
            <ac:spMk id="6" creationId="{2E0E0B04-0A46-4AA6-978D-8D4D248DB355}"/>
          </ac:spMkLst>
        </pc:spChg>
        <pc:grpChg chg="mod">
          <ac:chgData name="Muhammad Ameer Hamza [Student-PECS]" userId="a117466e-0581-49fc-b90d-aca285cd170f" providerId="ADAL" clId="{31B043C5-57EB-43A6-98A9-664FC6E1911A}" dt="2023-12-13T23:22:47.304" v="310" actId="164"/>
          <ac:grpSpMkLst>
            <pc:docMk/>
            <pc:sldMk cId="3789402904" sldId="257"/>
            <ac:grpSpMk id="5" creationId="{49838775-E6E8-4A53-BA43-983726C6EE3F}"/>
          </ac:grpSpMkLst>
        </pc:grpChg>
        <pc:grpChg chg="add mod">
          <ac:chgData name="Muhammad Ameer Hamza [Student-PECS]" userId="a117466e-0581-49fc-b90d-aca285cd170f" providerId="ADAL" clId="{31B043C5-57EB-43A6-98A9-664FC6E1911A}" dt="2023-12-13T23:22:47.304" v="310" actId="164"/>
          <ac:grpSpMkLst>
            <pc:docMk/>
            <pc:sldMk cId="3789402904" sldId="257"/>
            <ac:grpSpMk id="8" creationId="{642CF437-1492-4C5D-B879-7418D8C4922E}"/>
          </ac:grpSpMkLst>
        </pc:grpChg>
        <pc:picChg chg="add del mod">
          <ac:chgData name="Muhammad Ameer Hamza [Student-PECS]" userId="a117466e-0581-49fc-b90d-aca285cd170f" providerId="ADAL" clId="{31B043C5-57EB-43A6-98A9-664FC6E1911A}" dt="2023-12-13T15:58:03.952" v="13" actId="478"/>
          <ac:picMkLst>
            <pc:docMk/>
            <pc:sldMk cId="3789402904" sldId="257"/>
            <ac:picMk id="3" creationId="{F1FC1983-F4D4-443A-BA30-CAC6C56666FC}"/>
          </ac:picMkLst>
        </pc:picChg>
        <pc:picChg chg="add del mod">
          <ac:chgData name="Muhammad Ameer Hamza [Student-PECS]" userId="a117466e-0581-49fc-b90d-aca285cd170f" providerId="ADAL" clId="{31B043C5-57EB-43A6-98A9-664FC6E1911A}" dt="2023-12-13T16:01:30.649" v="30" actId="478"/>
          <ac:picMkLst>
            <pc:docMk/>
            <pc:sldMk cId="3789402904" sldId="257"/>
            <ac:picMk id="5" creationId="{DB6B92F5-AA8E-41FF-913F-09E7966A7096}"/>
          </ac:picMkLst>
        </pc:picChg>
      </pc:sldChg>
      <pc:sldChg chg="addSp delSp modSp del mod setBg">
        <pc:chgData name="Muhammad Ameer Hamza [Student-PECS]" userId="a117466e-0581-49fc-b90d-aca285cd170f" providerId="ADAL" clId="{31B043C5-57EB-43A6-98A9-664FC6E1911A}" dt="2023-12-13T22:45:57.974" v="102" actId="2696"/>
        <pc:sldMkLst>
          <pc:docMk/>
          <pc:sldMk cId="2335787419" sldId="262"/>
        </pc:sldMkLst>
        <pc:spChg chg="add del mod">
          <ac:chgData name="Muhammad Ameer Hamza [Student-PECS]" userId="a117466e-0581-49fc-b90d-aca285cd170f" providerId="ADAL" clId="{31B043C5-57EB-43A6-98A9-664FC6E1911A}" dt="2023-12-13T22:38:21.334" v="87" actId="478"/>
          <ac:spMkLst>
            <pc:docMk/>
            <pc:sldMk cId="2335787419" sldId="262"/>
            <ac:spMk id="5" creationId="{663E33F7-336C-4E43-80CA-E0083B9D8F96}"/>
          </ac:spMkLst>
        </pc:spChg>
        <pc:picChg chg="del">
          <ac:chgData name="Muhammad Ameer Hamza [Student-PECS]" userId="a117466e-0581-49fc-b90d-aca285cd170f" providerId="ADAL" clId="{31B043C5-57EB-43A6-98A9-664FC6E1911A}" dt="2023-12-13T22:38:15.528" v="86" actId="478"/>
          <ac:picMkLst>
            <pc:docMk/>
            <pc:sldMk cId="2335787419" sldId="262"/>
            <ac:picMk id="6" creationId="{00000000-0000-0000-0000-000000000000}"/>
          </ac:picMkLst>
        </pc:picChg>
      </pc:sldChg>
      <pc:sldChg chg="addSp delSp modSp mod">
        <pc:chgData name="Muhammad Ameer Hamza [Student-PECS]" userId="a117466e-0581-49fc-b90d-aca285cd170f" providerId="ADAL" clId="{31B043C5-57EB-43A6-98A9-664FC6E1911A}" dt="2023-12-13T22:56:05.343" v="153" actId="14100"/>
        <pc:sldMkLst>
          <pc:docMk/>
          <pc:sldMk cId="891634740" sldId="273"/>
        </pc:sldMkLst>
        <pc:spChg chg="add del mod ord">
          <ac:chgData name="Muhammad Ameer Hamza [Student-PECS]" userId="a117466e-0581-49fc-b90d-aca285cd170f" providerId="ADAL" clId="{31B043C5-57EB-43A6-98A9-664FC6E1911A}" dt="2023-12-13T22:50:43.340" v="120" actId="478"/>
          <ac:spMkLst>
            <pc:docMk/>
            <pc:sldMk cId="891634740" sldId="273"/>
            <ac:spMk id="2" creationId="{B8D84007-6BF4-4EDC-AFBE-495361F3F7C7}"/>
          </ac:spMkLst>
        </pc:spChg>
        <pc:spChg chg="add mod ord">
          <ac:chgData name="Muhammad Ameer Hamza [Student-PECS]" userId="a117466e-0581-49fc-b90d-aca285cd170f" providerId="ADAL" clId="{31B043C5-57EB-43A6-98A9-664FC6E1911A}" dt="2023-12-13T22:52:04.348" v="128" actId="164"/>
          <ac:spMkLst>
            <pc:docMk/>
            <pc:sldMk cId="891634740" sldId="273"/>
            <ac:spMk id="4" creationId="{DEA031A1-C4A3-4C0E-9AD5-30BB0438D549}"/>
          </ac:spMkLst>
        </pc:spChg>
        <pc:spChg chg="mod">
          <ac:chgData name="Muhammad Ameer Hamza [Student-PECS]" userId="a117466e-0581-49fc-b90d-aca285cd170f" providerId="ADAL" clId="{31B043C5-57EB-43A6-98A9-664FC6E1911A}" dt="2023-12-13T22:49:50.405" v="118" actId="207"/>
          <ac:spMkLst>
            <pc:docMk/>
            <pc:sldMk cId="891634740" sldId="273"/>
            <ac:spMk id="10" creationId="{36626109-6D93-4B0C-9D3D-BABD7CC0FC11}"/>
          </ac:spMkLst>
        </pc:spChg>
        <pc:spChg chg="mod">
          <ac:chgData name="Muhammad Ameer Hamza [Student-PECS]" userId="a117466e-0581-49fc-b90d-aca285cd170f" providerId="ADAL" clId="{31B043C5-57EB-43A6-98A9-664FC6E1911A}" dt="2023-12-13T22:55:45.452" v="152" actId="14100"/>
          <ac:spMkLst>
            <pc:docMk/>
            <pc:sldMk cId="891634740" sldId="273"/>
            <ac:spMk id="12" creationId="{F6484BF3-15C2-438D-BB82-698A186201E6}"/>
          </ac:spMkLst>
        </pc:spChg>
        <pc:spChg chg="mod">
          <ac:chgData name="Muhammad Ameer Hamza [Student-PECS]" userId="a117466e-0581-49fc-b90d-aca285cd170f" providerId="ADAL" clId="{31B043C5-57EB-43A6-98A9-664FC6E1911A}" dt="2023-12-13T22:56:05.343" v="153" actId="14100"/>
          <ac:spMkLst>
            <pc:docMk/>
            <pc:sldMk cId="891634740" sldId="273"/>
            <ac:spMk id="14" creationId="{2E875B99-4941-40BF-AC51-949902E968FE}"/>
          </ac:spMkLst>
        </pc:spChg>
        <pc:grpChg chg="add mod">
          <ac:chgData name="Muhammad Ameer Hamza [Student-PECS]" userId="a117466e-0581-49fc-b90d-aca285cd170f" providerId="ADAL" clId="{31B043C5-57EB-43A6-98A9-664FC6E1911A}" dt="2023-12-13T22:55:10.433" v="149" actId="1076"/>
          <ac:grpSpMkLst>
            <pc:docMk/>
            <pc:sldMk cId="891634740" sldId="273"/>
            <ac:grpSpMk id="5" creationId="{821DEC5A-7610-4E67-94AB-862A28EC3196}"/>
          </ac:grpSpMkLst>
        </pc:grpChg>
        <pc:picChg chg="mod">
          <ac:chgData name="Muhammad Ameer Hamza [Student-PECS]" userId="a117466e-0581-49fc-b90d-aca285cd170f" providerId="ADAL" clId="{31B043C5-57EB-43A6-98A9-664FC6E1911A}" dt="2023-12-13T22:52:04.348" v="128" actId="164"/>
          <ac:picMkLst>
            <pc:docMk/>
            <pc:sldMk cId="891634740" sldId="273"/>
            <ac:picMk id="3" creationId="{ADE60704-E8CD-4137-BB14-7D5F092CD4E7}"/>
          </ac:picMkLst>
        </pc:picChg>
      </pc:sldChg>
      <pc:sldChg chg="addSp modSp mod">
        <pc:chgData name="Muhammad Ameer Hamza [Student-PECS]" userId="a117466e-0581-49fc-b90d-aca285cd170f" providerId="ADAL" clId="{31B043C5-57EB-43A6-98A9-664FC6E1911A}" dt="2023-12-13T22:56:37.463" v="154" actId="14100"/>
        <pc:sldMkLst>
          <pc:docMk/>
          <pc:sldMk cId="650752343" sldId="274"/>
        </pc:sldMkLst>
        <pc:spChg chg="add mod ord">
          <ac:chgData name="Muhammad Ameer Hamza [Student-PECS]" userId="a117466e-0581-49fc-b90d-aca285cd170f" providerId="ADAL" clId="{31B043C5-57EB-43A6-98A9-664FC6E1911A}" dt="2023-12-13T22:54:17.232" v="145" actId="164"/>
          <ac:spMkLst>
            <pc:docMk/>
            <pc:sldMk cId="650752343" sldId="274"/>
            <ac:spMk id="2" creationId="{AF6AF9E0-BCBB-46CE-86DD-1CAC9C79D5D1}"/>
          </ac:spMkLst>
        </pc:spChg>
        <pc:spChg chg="mod">
          <ac:chgData name="Muhammad Ameer Hamza [Student-PECS]" userId="a117466e-0581-49fc-b90d-aca285cd170f" providerId="ADAL" clId="{31B043C5-57EB-43A6-98A9-664FC6E1911A}" dt="2023-12-13T22:56:37.463" v="154" actId="14100"/>
          <ac:spMkLst>
            <pc:docMk/>
            <pc:sldMk cId="650752343" sldId="274"/>
            <ac:spMk id="7" creationId="{4620A7B6-5DA9-4E83-B679-C31C2A742D15}"/>
          </ac:spMkLst>
        </pc:spChg>
        <pc:spChg chg="mod">
          <ac:chgData name="Muhammad Ameer Hamza [Student-PECS]" userId="a117466e-0581-49fc-b90d-aca285cd170f" providerId="ADAL" clId="{31B043C5-57EB-43A6-98A9-664FC6E1911A}" dt="2023-12-13T22:55:01.037" v="148" actId="1076"/>
          <ac:spMkLst>
            <pc:docMk/>
            <pc:sldMk cId="650752343" sldId="274"/>
            <ac:spMk id="10" creationId="{973BF831-0F42-41A7-A0EA-565422246BB5}"/>
          </ac:spMkLst>
        </pc:spChg>
        <pc:grpChg chg="add mod">
          <ac:chgData name="Muhammad Ameer Hamza [Student-PECS]" userId="a117466e-0581-49fc-b90d-aca285cd170f" providerId="ADAL" clId="{31B043C5-57EB-43A6-98A9-664FC6E1911A}" dt="2023-12-13T22:54:40.389" v="147" actId="1076"/>
          <ac:grpSpMkLst>
            <pc:docMk/>
            <pc:sldMk cId="650752343" sldId="274"/>
            <ac:grpSpMk id="6" creationId="{BFCAD40B-C47B-4D0E-86D4-F4DC55530318}"/>
          </ac:grpSpMkLst>
        </pc:grpChg>
        <pc:picChg chg="mod">
          <ac:chgData name="Muhammad Ameer Hamza [Student-PECS]" userId="a117466e-0581-49fc-b90d-aca285cd170f" providerId="ADAL" clId="{31B043C5-57EB-43A6-98A9-664FC6E1911A}" dt="2023-12-13T22:54:17.232" v="145" actId="164"/>
          <ac:picMkLst>
            <pc:docMk/>
            <pc:sldMk cId="650752343" sldId="274"/>
            <ac:picMk id="4" creationId="{A90555AD-8BAD-4C94-A73B-F518519BE1B0}"/>
          </ac:picMkLst>
        </pc:picChg>
      </pc:sldChg>
      <pc:sldChg chg="addSp delSp modSp mod">
        <pc:chgData name="Muhammad Ameer Hamza [Student-PECS]" userId="a117466e-0581-49fc-b90d-aca285cd170f" providerId="ADAL" clId="{31B043C5-57EB-43A6-98A9-664FC6E1911A}" dt="2023-12-13T22:59:25.014" v="172" actId="14100"/>
        <pc:sldMkLst>
          <pc:docMk/>
          <pc:sldMk cId="3895992656" sldId="275"/>
        </pc:sldMkLst>
        <pc:spChg chg="add mod ord">
          <ac:chgData name="Muhammad Ameer Hamza [Student-PECS]" userId="a117466e-0581-49fc-b90d-aca285cd170f" providerId="ADAL" clId="{31B043C5-57EB-43A6-98A9-664FC6E1911A}" dt="2023-12-13T22:58:21.858" v="165" actId="164"/>
          <ac:spMkLst>
            <pc:docMk/>
            <pc:sldMk cId="3895992656" sldId="275"/>
            <ac:spMk id="2" creationId="{B2754963-2BAE-45EA-A0D4-E902710C6FBA}"/>
          </ac:spMkLst>
        </pc:spChg>
        <pc:spChg chg="mod">
          <ac:chgData name="Muhammad Ameer Hamza [Student-PECS]" userId="a117466e-0581-49fc-b90d-aca285cd170f" providerId="ADAL" clId="{31B043C5-57EB-43A6-98A9-664FC6E1911A}" dt="2023-12-13T22:59:25.014" v="172" actId="14100"/>
          <ac:spMkLst>
            <pc:docMk/>
            <pc:sldMk cId="3895992656" sldId="275"/>
            <ac:spMk id="7" creationId="{3E4A8D89-0F92-454F-9619-7C33D026BD48}"/>
          </ac:spMkLst>
        </pc:spChg>
        <pc:spChg chg="del mod">
          <ac:chgData name="Muhammad Ameer Hamza [Student-PECS]" userId="a117466e-0581-49fc-b90d-aca285cd170f" providerId="ADAL" clId="{31B043C5-57EB-43A6-98A9-664FC6E1911A}" dt="2023-12-13T22:59:09.224" v="171" actId="478"/>
          <ac:spMkLst>
            <pc:docMk/>
            <pc:sldMk cId="3895992656" sldId="275"/>
            <ac:spMk id="10" creationId="{8C016FB1-24BD-4B36-8742-A2513BD79E50}"/>
          </ac:spMkLst>
        </pc:spChg>
        <pc:grpChg chg="add mod">
          <ac:chgData name="Muhammad Ameer Hamza [Student-PECS]" userId="a117466e-0581-49fc-b90d-aca285cd170f" providerId="ADAL" clId="{31B043C5-57EB-43A6-98A9-664FC6E1911A}" dt="2023-12-13T22:59:04.874" v="169" actId="1076"/>
          <ac:grpSpMkLst>
            <pc:docMk/>
            <pc:sldMk cId="3895992656" sldId="275"/>
            <ac:grpSpMk id="3" creationId="{EE07A712-BB9A-4BA8-BF3C-8D022A0C7685}"/>
          </ac:grpSpMkLst>
        </pc:grpChg>
        <pc:picChg chg="mod">
          <ac:chgData name="Muhammad Ameer Hamza [Student-PECS]" userId="a117466e-0581-49fc-b90d-aca285cd170f" providerId="ADAL" clId="{31B043C5-57EB-43A6-98A9-664FC6E1911A}" dt="2023-12-13T22:58:21.858" v="165" actId="164"/>
          <ac:picMkLst>
            <pc:docMk/>
            <pc:sldMk cId="3895992656" sldId="275"/>
            <ac:picMk id="9" creationId="{F86E7719-DC8E-4434-8A22-A7977846AF96}"/>
          </ac:picMkLst>
        </pc:picChg>
      </pc:sldChg>
      <pc:sldChg chg="addSp delSp modSp mod">
        <pc:chgData name="Muhammad Ameer Hamza [Student-PECS]" userId="a117466e-0581-49fc-b90d-aca285cd170f" providerId="ADAL" clId="{31B043C5-57EB-43A6-98A9-664FC6E1911A}" dt="2023-12-13T23:12:26.922" v="259" actId="164"/>
        <pc:sldMkLst>
          <pc:docMk/>
          <pc:sldMk cId="2249364404" sldId="276"/>
        </pc:sldMkLst>
        <pc:spChg chg="add mod ord topLvl">
          <ac:chgData name="Muhammad Ameer Hamza [Student-PECS]" userId="a117466e-0581-49fc-b90d-aca285cd170f" providerId="ADAL" clId="{31B043C5-57EB-43A6-98A9-664FC6E1911A}" dt="2023-12-13T23:12:26.922" v="259" actId="164"/>
          <ac:spMkLst>
            <pc:docMk/>
            <pc:sldMk cId="2249364404" sldId="276"/>
            <ac:spMk id="2" creationId="{6263D538-A906-401F-A6A4-B81E332E89AB}"/>
          </ac:spMkLst>
        </pc:spChg>
        <pc:spChg chg="mod">
          <ac:chgData name="Muhammad Ameer Hamza [Student-PECS]" userId="a117466e-0581-49fc-b90d-aca285cd170f" providerId="ADAL" clId="{31B043C5-57EB-43A6-98A9-664FC6E1911A}" dt="2023-12-13T23:05:08.859" v="200" actId="1035"/>
          <ac:spMkLst>
            <pc:docMk/>
            <pc:sldMk cId="2249364404" sldId="276"/>
            <ac:spMk id="8" creationId="{872723D3-D726-45AD-8CC7-AF399DD73774}"/>
          </ac:spMkLst>
        </pc:spChg>
        <pc:grpChg chg="add del mod">
          <ac:chgData name="Muhammad Ameer Hamza [Student-PECS]" userId="a117466e-0581-49fc-b90d-aca285cd170f" providerId="ADAL" clId="{31B043C5-57EB-43A6-98A9-664FC6E1911A}" dt="2023-12-13T23:11:24.393" v="250" actId="165"/>
          <ac:grpSpMkLst>
            <pc:docMk/>
            <pc:sldMk cId="2249364404" sldId="276"/>
            <ac:grpSpMk id="5" creationId="{A2BF6E07-BF36-4ED8-947B-27D9660232AC}"/>
          </ac:grpSpMkLst>
        </pc:grpChg>
        <pc:grpChg chg="add mod">
          <ac:chgData name="Muhammad Ameer Hamza [Student-PECS]" userId="a117466e-0581-49fc-b90d-aca285cd170f" providerId="ADAL" clId="{31B043C5-57EB-43A6-98A9-664FC6E1911A}" dt="2023-12-13T23:12:26.922" v="259" actId="164"/>
          <ac:grpSpMkLst>
            <pc:docMk/>
            <pc:sldMk cId="2249364404" sldId="276"/>
            <ac:grpSpMk id="9" creationId="{24AF852B-3A4F-4ED6-BF95-74260406024B}"/>
          </ac:grpSpMkLst>
        </pc:grpChg>
        <pc:picChg chg="add mod">
          <ac:chgData name="Muhammad Ameer Hamza [Student-PECS]" userId="a117466e-0581-49fc-b90d-aca285cd170f" providerId="ADAL" clId="{31B043C5-57EB-43A6-98A9-664FC6E1911A}" dt="2023-12-13T23:12:26.922" v="259" actId="164"/>
          <ac:picMkLst>
            <pc:docMk/>
            <pc:sldMk cId="2249364404" sldId="276"/>
            <ac:picMk id="7" creationId="{37C39275-D5F2-4FE4-AC2E-E55064AC7573}"/>
          </ac:picMkLst>
        </pc:picChg>
        <pc:picChg chg="del mod topLvl">
          <ac:chgData name="Muhammad Ameer Hamza [Student-PECS]" userId="a117466e-0581-49fc-b90d-aca285cd170f" providerId="ADAL" clId="{31B043C5-57EB-43A6-98A9-664FC6E1911A}" dt="2023-12-13T23:11:30.039" v="251" actId="478"/>
          <ac:picMkLst>
            <pc:docMk/>
            <pc:sldMk cId="2249364404" sldId="276"/>
            <ac:picMk id="10" creationId="{09D8EBEF-5596-4ABD-ADEC-78ADBE327424}"/>
          </ac:picMkLst>
        </pc:picChg>
      </pc:sldChg>
      <pc:sldChg chg="addSp delSp modSp mod">
        <pc:chgData name="Muhammad Ameer Hamza [Student-PECS]" userId="a117466e-0581-49fc-b90d-aca285cd170f" providerId="ADAL" clId="{31B043C5-57EB-43A6-98A9-664FC6E1911A}" dt="2023-12-13T23:13:43.292" v="268" actId="1076"/>
        <pc:sldMkLst>
          <pc:docMk/>
          <pc:sldMk cId="501701414" sldId="277"/>
        </pc:sldMkLst>
        <pc:spChg chg="add mod ord topLvl">
          <ac:chgData name="Muhammad Ameer Hamza [Student-PECS]" userId="a117466e-0581-49fc-b90d-aca285cd170f" providerId="ADAL" clId="{31B043C5-57EB-43A6-98A9-664FC6E1911A}" dt="2023-12-13T23:13:06.061" v="261" actId="20577"/>
          <ac:spMkLst>
            <pc:docMk/>
            <pc:sldMk cId="501701414" sldId="277"/>
            <ac:spMk id="2" creationId="{5E6B9753-B090-4E4E-98F8-1831FBE40573}"/>
          </ac:spMkLst>
        </pc:spChg>
        <pc:spChg chg="mod">
          <ac:chgData name="Muhammad Ameer Hamza [Student-PECS]" userId="a117466e-0581-49fc-b90d-aca285cd170f" providerId="ADAL" clId="{31B043C5-57EB-43A6-98A9-664FC6E1911A}" dt="2023-12-13T23:07:45.668" v="248" actId="1035"/>
          <ac:spMkLst>
            <pc:docMk/>
            <pc:sldMk cId="501701414" sldId="277"/>
            <ac:spMk id="10" creationId="{FF808824-5612-4F17-A29A-599B2C395CB1}"/>
          </ac:spMkLst>
        </pc:spChg>
        <pc:spChg chg="mod">
          <ac:chgData name="Muhammad Ameer Hamza [Student-PECS]" userId="a117466e-0581-49fc-b90d-aca285cd170f" providerId="ADAL" clId="{31B043C5-57EB-43A6-98A9-664FC6E1911A}" dt="2023-12-13T23:06:26.354" v="208" actId="14100"/>
          <ac:spMkLst>
            <pc:docMk/>
            <pc:sldMk cId="501701414" sldId="277"/>
            <ac:spMk id="14" creationId="{78F83222-F6C4-4C5F-B495-95036CA65BEE}"/>
          </ac:spMkLst>
        </pc:spChg>
        <pc:grpChg chg="add del mod">
          <ac:chgData name="Muhammad Ameer Hamza [Student-PECS]" userId="a117466e-0581-49fc-b90d-aca285cd170f" providerId="ADAL" clId="{31B043C5-57EB-43A6-98A9-664FC6E1911A}" dt="2023-12-13T23:11:08.286" v="249" actId="165"/>
          <ac:grpSpMkLst>
            <pc:docMk/>
            <pc:sldMk cId="501701414" sldId="277"/>
            <ac:grpSpMk id="4" creationId="{780852AD-50DD-4297-8431-74E7A65152B6}"/>
          </ac:grpSpMkLst>
        </pc:grpChg>
        <pc:picChg chg="add mod">
          <ac:chgData name="Muhammad Ameer Hamza [Student-PECS]" userId="a117466e-0581-49fc-b90d-aca285cd170f" providerId="ADAL" clId="{31B043C5-57EB-43A6-98A9-664FC6E1911A}" dt="2023-12-13T23:13:43.292" v="268" actId="1076"/>
          <ac:picMkLst>
            <pc:docMk/>
            <pc:sldMk cId="501701414" sldId="277"/>
            <ac:picMk id="6" creationId="{36EA1D10-6B9C-4AB6-86C9-B58A5F706216}"/>
          </ac:picMkLst>
        </pc:picChg>
        <pc:picChg chg="del mod topLvl">
          <ac:chgData name="Muhammad Ameer Hamza [Student-PECS]" userId="a117466e-0581-49fc-b90d-aca285cd170f" providerId="ADAL" clId="{31B043C5-57EB-43A6-98A9-664FC6E1911A}" dt="2023-12-13T23:13:01.870" v="260" actId="478"/>
          <ac:picMkLst>
            <pc:docMk/>
            <pc:sldMk cId="501701414" sldId="277"/>
            <ac:picMk id="12" creationId="{2A520D4D-48C8-4391-9273-3D871E2DD6E1}"/>
          </ac:picMkLst>
        </pc:picChg>
      </pc:sldChg>
      <pc:sldChg chg="modSp mod">
        <pc:chgData name="Muhammad Ameer Hamza [Student-PECS]" userId="a117466e-0581-49fc-b90d-aca285cd170f" providerId="ADAL" clId="{31B043C5-57EB-43A6-98A9-664FC6E1911A}" dt="2023-12-13T23:18:09.027" v="301" actId="207"/>
        <pc:sldMkLst>
          <pc:docMk/>
          <pc:sldMk cId="3149790827" sldId="278"/>
        </pc:sldMkLst>
        <pc:spChg chg="mod">
          <ac:chgData name="Muhammad Ameer Hamza [Student-PECS]" userId="a117466e-0581-49fc-b90d-aca285cd170f" providerId="ADAL" clId="{31B043C5-57EB-43A6-98A9-664FC6E1911A}" dt="2023-12-13T23:16:31.145" v="283" actId="207"/>
          <ac:spMkLst>
            <pc:docMk/>
            <pc:sldMk cId="3149790827" sldId="278"/>
            <ac:spMk id="8" creationId="{6147F739-170E-4780-B0A9-AA999D2F6C92}"/>
          </ac:spMkLst>
        </pc:spChg>
        <pc:spChg chg="mod">
          <ac:chgData name="Muhammad Ameer Hamza [Student-PECS]" userId="a117466e-0581-49fc-b90d-aca285cd170f" providerId="ADAL" clId="{31B043C5-57EB-43A6-98A9-664FC6E1911A}" dt="2023-12-13T23:17:46.973" v="297" actId="14100"/>
          <ac:spMkLst>
            <pc:docMk/>
            <pc:sldMk cId="3149790827" sldId="278"/>
            <ac:spMk id="10" creationId="{A4270F5E-F1FB-48B0-B60A-DC7C3A0EEB0D}"/>
          </ac:spMkLst>
        </pc:spChg>
        <pc:spChg chg="mod">
          <ac:chgData name="Muhammad Ameer Hamza [Student-PECS]" userId="a117466e-0581-49fc-b90d-aca285cd170f" providerId="ADAL" clId="{31B043C5-57EB-43A6-98A9-664FC6E1911A}" dt="2023-12-13T23:18:09.027" v="301" actId="207"/>
          <ac:spMkLst>
            <pc:docMk/>
            <pc:sldMk cId="3149790827" sldId="278"/>
            <ac:spMk id="13" creationId="{B0ABE11D-BB2E-4EC2-BD50-4E43185D9762}"/>
          </ac:spMkLst>
        </pc:spChg>
      </pc:sldChg>
      <pc:sldChg chg="addSp modSp mod">
        <pc:chgData name="Muhammad Ameer Hamza [Student-PECS]" userId="a117466e-0581-49fc-b90d-aca285cd170f" providerId="ADAL" clId="{31B043C5-57EB-43A6-98A9-664FC6E1911A}" dt="2023-12-13T23:01:26.992" v="184" actId="164"/>
        <pc:sldMkLst>
          <pc:docMk/>
          <pc:sldMk cId="2980292385" sldId="279"/>
        </pc:sldMkLst>
        <pc:spChg chg="add mod ord">
          <ac:chgData name="Muhammad Ameer Hamza [Student-PECS]" userId="a117466e-0581-49fc-b90d-aca285cd170f" providerId="ADAL" clId="{31B043C5-57EB-43A6-98A9-664FC6E1911A}" dt="2023-12-13T23:01:26.992" v="184" actId="164"/>
          <ac:spMkLst>
            <pc:docMk/>
            <pc:sldMk cId="2980292385" sldId="279"/>
            <ac:spMk id="2" creationId="{DA4F276B-C101-4816-841E-0C683BD4D130}"/>
          </ac:spMkLst>
        </pc:spChg>
        <pc:spChg chg="mod">
          <ac:chgData name="Muhammad Ameer Hamza [Student-PECS]" userId="a117466e-0581-49fc-b90d-aca285cd170f" providerId="ADAL" clId="{31B043C5-57EB-43A6-98A9-664FC6E1911A}" dt="2023-12-13T23:00:07.439" v="175" actId="14100"/>
          <ac:spMkLst>
            <pc:docMk/>
            <pc:sldMk cId="2980292385" sldId="279"/>
            <ac:spMk id="6" creationId="{BF96011D-8519-4E3D-8AA6-AE2E96BEF683}"/>
          </ac:spMkLst>
        </pc:spChg>
        <pc:grpChg chg="add mod">
          <ac:chgData name="Muhammad Ameer Hamza [Student-PECS]" userId="a117466e-0581-49fc-b90d-aca285cd170f" providerId="ADAL" clId="{31B043C5-57EB-43A6-98A9-664FC6E1911A}" dt="2023-12-13T23:01:26.992" v="184" actId="164"/>
          <ac:grpSpMkLst>
            <pc:docMk/>
            <pc:sldMk cId="2980292385" sldId="279"/>
            <ac:grpSpMk id="3" creationId="{567CDDCB-9552-4EC5-915B-15FB83217FCC}"/>
          </ac:grpSpMkLst>
        </pc:grpChg>
        <pc:picChg chg="mod">
          <ac:chgData name="Muhammad Ameer Hamza [Student-PECS]" userId="a117466e-0581-49fc-b90d-aca285cd170f" providerId="ADAL" clId="{31B043C5-57EB-43A6-98A9-664FC6E1911A}" dt="2023-12-13T23:01:26.992" v="184" actId="164"/>
          <ac:picMkLst>
            <pc:docMk/>
            <pc:sldMk cId="2980292385" sldId="279"/>
            <ac:picMk id="10" creationId="{3E2EED49-5E22-4580-AF79-C3F255C4BF14}"/>
          </ac:picMkLst>
        </pc:picChg>
      </pc:sldChg>
      <pc:sldChg chg="addSp modSp mod">
        <pc:chgData name="Muhammad Ameer Hamza [Student-PECS]" userId="a117466e-0581-49fc-b90d-aca285cd170f" providerId="ADAL" clId="{31B043C5-57EB-43A6-98A9-664FC6E1911A}" dt="2023-12-13T22:30:22.835" v="37" actId="2711"/>
        <pc:sldMkLst>
          <pc:docMk/>
          <pc:sldMk cId="3418513028" sldId="280"/>
        </pc:sldMkLst>
        <pc:spChg chg="mod">
          <ac:chgData name="Muhammad Ameer Hamza [Student-PECS]" userId="a117466e-0581-49fc-b90d-aca285cd170f" providerId="ADAL" clId="{31B043C5-57EB-43A6-98A9-664FC6E1911A}" dt="2023-12-13T22:29:30.510" v="35" actId="1076"/>
          <ac:spMkLst>
            <pc:docMk/>
            <pc:sldMk cId="3418513028" sldId="280"/>
            <ac:spMk id="3" creationId="{BE8FB0AD-C6FB-4943-BE33-2DA40563E3E5}"/>
          </ac:spMkLst>
        </pc:spChg>
        <pc:spChg chg="add mod">
          <ac:chgData name="Muhammad Ameer Hamza [Student-PECS]" userId="a117466e-0581-49fc-b90d-aca285cd170f" providerId="ADAL" clId="{31B043C5-57EB-43A6-98A9-664FC6E1911A}" dt="2023-12-13T22:30:22.835" v="37" actId="2711"/>
          <ac:spMkLst>
            <pc:docMk/>
            <pc:sldMk cId="3418513028" sldId="280"/>
            <ac:spMk id="4" creationId="{04AC4C71-BC9D-4C84-AF06-D05427CCF35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p:cNvSpPr/>
          <p:nvPr userDrawn="1"/>
        </p:nvSpPr>
        <p:spPr>
          <a:xfrm>
            <a:off x="953813" y="1047543"/>
            <a:ext cx="4723655" cy="4762915"/>
          </a:xfrm>
          <a:prstGeom prst="roundRect">
            <a:avLst>
              <a:gd name="adj" fmla="val 826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9"/>
          <p:cNvSpPr>
            <a:spLocks noGrp="1"/>
          </p:cNvSpPr>
          <p:nvPr>
            <p:ph type="pic" sz="quarter" idx="10"/>
          </p:nvPr>
        </p:nvSpPr>
        <p:spPr>
          <a:xfrm>
            <a:off x="1085454" y="1175414"/>
            <a:ext cx="4461676" cy="4507173"/>
          </a:xfrm>
          <a:custGeom>
            <a:avLst/>
            <a:gdLst>
              <a:gd name="connsiteX0" fmla="*/ 310426 w 4728499"/>
              <a:gd name="connsiteY0" fmla="*/ 0 h 4776717"/>
              <a:gd name="connsiteX1" fmla="*/ 4418073 w 4728499"/>
              <a:gd name="connsiteY1" fmla="*/ 0 h 4776717"/>
              <a:gd name="connsiteX2" fmla="*/ 4728499 w 4728499"/>
              <a:gd name="connsiteY2" fmla="*/ 310426 h 4776717"/>
              <a:gd name="connsiteX3" fmla="*/ 4728499 w 4728499"/>
              <a:gd name="connsiteY3" fmla="*/ 4466291 h 4776717"/>
              <a:gd name="connsiteX4" fmla="*/ 4418073 w 4728499"/>
              <a:gd name="connsiteY4" fmla="*/ 4776717 h 4776717"/>
              <a:gd name="connsiteX5" fmla="*/ 310426 w 4728499"/>
              <a:gd name="connsiteY5" fmla="*/ 4776717 h 4776717"/>
              <a:gd name="connsiteX6" fmla="*/ 0 w 4728499"/>
              <a:gd name="connsiteY6" fmla="*/ 4466291 h 4776717"/>
              <a:gd name="connsiteX7" fmla="*/ 0 w 4728499"/>
              <a:gd name="connsiteY7" fmla="*/ 310426 h 4776717"/>
              <a:gd name="connsiteX8" fmla="*/ 310426 w 4728499"/>
              <a:gd name="connsiteY8" fmla="*/ 0 h 477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8499" h="4776717">
                <a:moveTo>
                  <a:pt x="310426" y="0"/>
                </a:moveTo>
                <a:lnTo>
                  <a:pt x="4418073" y="0"/>
                </a:lnTo>
                <a:cubicBezTo>
                  <a:pt x="4589517" y="0"/>
                  <a:pt x="4728499" y="138982"/>
                  <a:pt x="4728499" y="310426"/>
                </a:cubicBezTo>
                <a:lnTo>
                  <a:pt x="4728499" y="4466291"/>
                </a:lnTo>
                <a:cubicBezTo>
                  <a:pt x="4728499" y="4637735"/>
                  <a:pt x="4589517" y="4776717"/>
                  <a:pt x="4418073" y="4776717"/>
                </a:cubicBezTo>
                <a:lnTo>
                  <a:pt x="310426" y="4776717"/>
                </a:lnTo>
                <a:cubicBezTo>
                  <a:pt x="138982" y="4776717"/>
                  <a:pt x="0" y="4637735"/>
                  <a:pt x="0" y="4466291"/>
                </a:cubicBezTo>
                <a:lnTo>
                  <a:pt x="0" y="310426"/>
                </a:lnTo>
                <a:cubicBezTo>
                  <a:pt x="0" y="138982"/>
                  <a:pt x="138982" y="0"/>
                  <a:pt x="31042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00501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3927275" y="604940"/>
            <a:ext cx="4250363" cy="415211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9868915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4412933" y="1543251"/>
            <a:ext cx="6939280" cy="303940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186264730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1319923" y="95250"/>
            <a:ext cx="3629025" cy="66675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2270233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166141" y="466248"/>
            <a:ext cx="5925502" cy="592550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3749974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ounded Rectangle 2"/>
          <p:cNvSpPr/>
          <p:nvPr userDrawn="1"/>
        </p:nvSpPr>
        <p:spPr>
          <a:xfrm>
            <a:off x="5453605"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userDrawn="1"/>
        </p:nvSpPr>
        <p:spPr>
          <a:xfrm>
            <a:off x="3342083"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userDrawn="1"/>
        </p:nvSpPr>
        <p:spPr>
          <a:xfrm>
            <a:off x="756512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userDrawn="1"/>
        </p:nvSpPr>
        <p:spPr>
          <a:xfrm>
            <a:off x="965810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userDrawn="1"/>
        </p:nvSpPr>
        <p:spPr>
          <a:xfrm>
            <a:off x="5453605"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userDrawn="1"/>
        </p:nvSpPr>
        <p:spPr>
          <a:xfrm>
            <a:off x="3342083"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ounded Rectangle 17"/>
          <p:cNvSpPr/>
          <p:nvPr userDrawn="1"/>
        </p:nvSpPr>
        <p:spPr>
          <a:xfrm>
            <a:off x="756512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ounded Rectangle 18"/>
          <p:cNvSpPr/>
          <p:nvPr userDrawn="1"/>
        </p:nvSpPr>
        <p:spPr>
          <a:xfrm>
            <a:off x="965810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ounded Rectangle 1"/>
          <p:cNvSpPr/>
          <p:nvPr userDrawn="1"/>
        </p:nvSpPr>
        <p:spPr>
          <a:xfrm>
            <a:off x="1250067" y="2453834"/>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24"/>
          <p:cNvSpPr>
            <a:spLocks noGrp="1"/>
          </p:cNvSpPr>
          <p:nvPr>
            <p:ph type="pic" sz="quarter" idx="11"/>
          </p:nvPr>
        </p:nvSpPr>
        <p:spPr>
          <a:xfrm>
            <a:off x="3444252"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6" name="Freeform 25"/>
          <p:cNvSpPr>
            <a:spLocks noGrp="1"/>
          </p:cNvSpPr>
          <p:nvPr>
            <p:ph type="pic" sz="quarter" idx="12"/>
          </p:nvPr>
        </p:nvSpPr>
        <p:spPr>
          <a:xfrm>
            <a:off x="5540354"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7" name="Freeform 26"/>
          <p:cNvSpPr>
            <a:spLocks noGrp="1"/>
          </p:cNvSpPr>
          <p:nvPr>
            <p:ph type="pic" sz="quarter" idx="13"/>
          </p:nvPr>
        </p:nvSpPr>
        <p:spPr>
          <a:xfrm>
            <a:off x="7667296"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8" name="Freeform 27"/>
          <p:cNvSpPr>
            <a:spLocks noGrp="1"/>
          </p:cNvSpPr>
          <p:nvPr>
            <p:ph type="pic" sz="quarter" idx="14"/>
          </p:nvPr>
        </p:nvSpPr>
        <p:spPr>
          <a:xfrm>
            <a:off x="9760276" y="2559964"/>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29" name="Freeform 28"/>
          <p:cNvSpPr>
            <a:spLocks noGrp="1"/>
          </p:cNvSpPr>
          <p:nvPr>
            <p:ph type="pic" sz="quarter" idx="15"/>
          </p:nvPr>
        </p:nvSpPr>
        <p:spPr>
          <a:xfrm>
            <a:off x="7651733"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0" name="Freeform 29"/>
          <p:cNvSpPr>
            <a:spLocks noGrp="1"/>
          </p:cNvSpPr>
          <p:nvPr>
            <p:ph type="pic" sz="quarter" idx="16"/>
          </p:nvPr>
        </p:nvSpPr>
        <p:spPr>
          <a:xfrm>
            <a:off x="5555775"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1" name="Freeform 30"/>
          <p:cNvSpPr>
            <a:spLocks noGrp="1"/>
          </p:cNvSpPr>
          <p:nvPr>
            <p:ph type="pic" sz="quarter" idx="17"/>
          </p:nvPr>
        </p:nvSpPr>
        <p:spPr>
          <a:xfrm>
            <a:off x="3453611"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2" name="Freeform 31"/>
          <p:cNvSpPr>
            <a:spLocks noGrp="1"/>
          </p:cNvSpPr>
          <p:nvPr>
            <p:ph type="pic" sz="quarter" idx="18"/>
          </p:nvPr>
        </p:nvSpPr>
        <p:spPr>
          <a:xfrm>
            <a:off x="1344980" y="2556003"/>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12" name="Rounded Rectangle 11"/>
          <p:cNvSpPr/>
          <p:nvPr userDrawn="1"/>
        </p:nvSpPr>
        <p:spPr>
          <a:xfrm>
            <a:off x="1250067" y="762140"/>
            <a:ext cx="1284790" cy="1284790"/>
          </a:xfrm>
          <a:prstGeom prst="roundRect">
            <a:avLst>
              <a:gd name="adj" fmla="val 1937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23"/>
          <p:cNvSpPr>
            <a:spLocks noGrp="1"/>
          </p:cNvSpPr>
          <p:nvPr>
            <p:ph type="pic" sz="quarter" idx="10"/>
          </p:nvPr>
        </p:nvSpPr>
        <p:spPr>
          <a:xfrm>
            <a:off x="1351273" y="868270"/>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
        <p:nvSpPr>
          <p:cNvPr id="33" name="Freeform 32"/>
          <p:cNvSpPr>
            <a:spLocks noGrp="1"/>
          </p:cNvSpPr>
          <p:nvPr>
            <p:ph type="pic" sz="quarter" idx="19"/>
          </p:nvPr>
        </p:nvSpPr>
        <p:spPr>
          <a:xfrm>
            <a:off x="9760276" y="864309"/>
            <a:ext cx="1080452" cy="1080452"/>
          </a:xfrm>
          <a:custGeom>
            <a:avLst/>
            <a:gdLst>
              <a:gd name="connsiteX0" fmla="*/ 180079 w 1080452"/>
              <a:gd name="connsiteY0" fmla="*/ 0 h 1080452"/>
              <a:gd name="connsiteX1" fmla="*/ 900373 w 1080452"/>
              <a:gd name="connsiteY1" fmla="*/ 0 h 1080452"/>
              <a:gd name="connsiteX2" fmla="*/ 1080452 w 1080452"/>
              <a:gd name="connsiteY2" fmla="*/ 180079 h 1080452"/>
              <a:gd name="connsiteX3" fmla="*/ 1080452 w 1080452"/>
              <a:gd name="connsiteY3" fmla="*/ 900373 h 1080452"/>
              <a:gd name="connsiteX4" fmla="*/ 900373 w 1080452"/>
              <a:gd name="connsiteY4" fmla="*/ 1080452 h 1080452"/>
              <a:gd name="connsiteX5" fmla="*/ 180079 w 1080452"/>
              <a:gd name="connsiteY5" fmla="*/ 1080452 h 1080452"/>
              <a:gd name="connsiteX6" fmla="*/ 0 w 1080452"/>
              <a:gd name="connsiteY6" fmla="*/ 900373 h 1080452"/>
              <a:gd name="connsiteX7" fmla="*/ 0 w 1080452"/>
              <a:gd name="connsiteY7" fmla="*/ 180079 h 1080452"/>
              <a:gd name="connsiteX8" fmla="*/ 180079 w 1080452"/>
              <a:gd name="connsiteY8" fmla="*/ 0 h 108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452" h="1080452">
                <a:moveTo>
                  <a:pt x="180079" y="0"/>
                </a:moveTo>
                <a:lnTo>
                  <a:pt x="900373" y="0"/>
                </a:lnTo>
                <a:cubicBezTo>
                  <a:pt x="999828" y="0"/>
                  <a:pt x="1080452" y="80624"/>
                  <a:pt x="1080452" y="180079"/>
                </a:cubicBezTo>
                <a:lnTo>
                  <a:pt x="1080452" y="900373"/>
                </a:lnTo>
                <a:cubicBezTo>
                  <a:pt x="1080452" y="999828"/>
                  <a:pt x="999828" y="1080452"/>
                  <a:pt x="900373" y="1080452"/>
                </a:cubicBezTo>
                <a:lnTo>
                  <a:pt x="180079" y="1080452"/>
                </a:lnTo>
                <a:cubicBezTo>
                  <a:pt x="80624" y="1080452"/>
                  <a:pt x="0" y="999828"/>
                  <a:pt x="0" y="900373"/>
                </a:cubicBezTo>
                <a:lnTo>
                  <a:pt x="0" y="180079"/>
                </a:lnTo>
                <a:cubicBezTo>
                  <a:pt x="0" y="80624"/>
                  <a:pt x="80624" y="0"/>
                  <a:pt x="18007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877872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ounded Rectangle 1"/>
          <p:cNvSpPr/>
          <p:nvPr userDrawn="1"/>
        </p:nvSpPr>
        <p:spPr>
          <a:xfrm>
            <a:off x="1135626" y="3429000"/>
            <a:ext cx="9866671" cy="2750574"/>
          </a:xfrm>
          <a:prstGeom prst="roundRect">
            <a:avLst>
              <a:gd name="adj" fmla="val 1182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5"/>
          <p:cNvSpPr>
            <a:spLocks noGrp="1"/>
          </p:cNvSpPr>
          <p:nvPr>
            <p:ph type="pic" sz="quarter" idx="10"/>
          </p:nvPr>
        </p:nvSpPr>
        <p:spPr>
          <a:xfrm>
            <a:off x="1268361" y="3539613"/>
            <a:ext cx="9601200" cy="2521974"/>
          </a:xfrm>
          <a:custGeom>
            <a:avLst/>
            <a:gdLst>
              <a:gd name="connsiteX0" fmla="*/ 258099 w 9601200"/>
              <a:gd name="connsiteY0" fmla="*/ 0 h 2521974"/>
              <a:gd name="connsiteX1" fmla="*/ 9343101 w 9601200"/>
              <a:gd name="connsiteY1" fmla="*/ 0 h 2521974"/>
              <a:gd name="connsiteX2" fmla="*/ 9601200 w 9601200"/>
              <a:gd name="connsiteY2" fmla="*/ 258099 h 2521974"/>
              <a:gd name="connsiteX3" fmla="*/ 9601200 w 9601200"/>
              <a:gd name="connsiteY3" fmla="*/ 2263875 h 2521974"/>
              <a:gd name="connsiteX4" fmla="*/ 9343101 w 9601200"/>
              <a:gd name="connsiteY4" fmla="*/ 2521974 h 2521974"/>
              <a:gd name="connsiteX5" fmla="*/ 258099 w 9601200"/>
              <a:gd name="connsiteY5" fmla="*/ 2521974 h 2521974"/>
              <a:gd name="connsiteX6" fmla="*/ 0 w 9601200"/>
              <a:gd name="connsiteY6" fmla="*/ 2263875 h 2521974"/>
              <a:gd name="connsiteX7" fmla="*/ 0 w 9601200"/>
              <a:gd name="connsiteY7" fmla="*/ 258099 h 2521974"/>
              <a:gd name="connsiteX8" fmla="*/ 258099 w 9601200"/>
              <a:gd name="connsiteY8" fmla="*/ 0 h 252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1200" h="2521974">
                <a:moveTo>
                  <a:pt x="258099" y="0"/>
                </a:moveTo>
                <a:lnTo>
                  <a:pt x="9343101" y="0"/>
                </a:lnTo>
                <a:cubicBezTo>
                  <a:pt x="9485645" y="0"/>
                  <a:pt x="9601200" y="115555"/>
                  <a:pt x="9601200" y="258099"/>
                </a:cubicBezTo>
                <a:lnTo>
                  <a:pt x="9601200" y="2263875"/>
                </a:lnTo>
                <a:cubicBezTo>
                  <a:pt x="9601200" y="2406419"/>
                  <a:pt x="9485645" y="2521974"/>
                  <a:pt x="9343101" y="2521974"/>
                </a:cubicBezTo>
                <a:lnTo>
                  <a:pt x="258099" y="2521974"/>
                </a:lnTo>
                <a:cubicBezTo>
                  <a:pt x="115555" y="2521974"/>
                  <a:pt x="0" y="2406419"/>
                  <a:pt x="0" y="2263875"/>
                </a:cubicBezTo>
                <a:lnTo>
                  <a:pt x="0" y="258099"/>
                </a:lnTo>
                <a:cubicBezTo>
                  <a:pt x="0" y="115555"/>
                  <a:pt x="115555" y="0"/>
                  <a:pt x="25809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17708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47055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347057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27312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815483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4047533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507426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73070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331830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629F2B1-5F1E-4D0B-ADDB-178B72AAA0EC}" type="datetimeFigureOut">
              <a:rPr lang="en-IN" smtClean="0"/>
              <a:t>13-12-2023</a:t>
            </a:fld>
            <a:endParaRPr lang="en-IN"/>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AD5EF98-6ECA-45FC-9DD4-7FEBFF502EA2}" type="slidenum">
              <a:rPr lang="en-IN" smtClean="0"/>
              <a:t>‹#›</a:t>
            </a:fld>
            <a:endParaRPr lang="en-IN"/>
          </a:p>
        </p:txBody>
      </p:sp>
    </p:spTree>
    <p:extLst>
      <p:ext uri="{BB962C8B-B14F-4D97-AF65-F5344CB8AC3E}">
        <p14:creationId xmlns:p14="http://schemas.microsoft.com/office/powerpoint/2010/main" val="218004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5345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3543109" y="1467158"/>
            <a:ext cx="5105781" cy="316932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8360872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8B38148-53C4-4246-76DF-4D99186E9864}"/>
              </a:ext>
            </a:extLst>
          </p:cNvPr>
          <p:cNvSpPr>
            <a:spLocks noGrp="1"/>
          </p:cNvSpPr>
          <p:nvPr>
            <p:ph type="pic" idx="1"/>
          </p:nvPr>
        </p:nvSpPr>
        <p:spPr>
          <a:xfrm>
            <a:off x="2164220" y="0"/>
            <a:ext cx="10362919" cy="68580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1046077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63B69D-8AC3-7B00-083F-9B6B79C3A6A5}"/>
              </a:ext>
            </a:extLst>
          </p:cNvPr>
          <p:cNvSpPr/>
          <p:nvPr userDrawn="1"/>
        </p:nvSpPr>
        <p:spPr>
          <a:xfrm>
            <a:off x="0" y="0"/>
            <a:ext cx="12192000" cy="6858000"/>
          </a:xfrm>
          <a:prstGeom prst="rect">
            <a:avLst/>
          </a:prstGeom>
          <a:solidFill>
            <a:schemeClr val="tx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6741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7" r:id="rId9"/>
    <p:sldLayoutId id="2147483663" r:id="rId10"/>
    <p:sldLayoutId id="2147483664" r:id="rId11"/>
    <p:sldLayoutId id="2147483665" r:id="rId12"/>
    <p:sldLayoutId id="2147483666" r:id="rId13"/>
    <p:sldLayoutId id="2147483661" r:id="rId14"/>
    <p:sldLayoutId id="2147483660" r:id="rId15"/>
    <p:sldLayoutId id="2147483656" r:id="rId16"/>
    <p:sldLayoutId id="2147483657" r:id="rId17"/>
    <p:sldLayoutId id="2147483658" r:id="rId18"/>
    <p:sldLayoutId id="214748365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https://towardsdatascience.com/illustrated-guide-to-lstms-and-gru-s-a-step-by-step-explanation-44e9eb85bf21" TargetMode="External"/><Relationship Id="rId3" Type="http://schemas.openxmlformats.org/officeDocument/2006/relationships/hyperlink" Target="https://medium.com/@zahmed333/stock-price-prediction-with-keras-df87b05e5906" TargetMode="External"/><Relationship Id="rId7" Type="http://schemas.openxmlformats.org/officeDocument/2006/relationships/hyperlink" Target="https://www.researchgate.net/publication/371043240_Financial_Prices_Prediction_of_Stock_Market_using_Supervised_Machine_Learning_Models" TargetMode="External"/><Relationship Id="rId2" Type="http://schemas.openxmlformats.org/officeDocument/2006/relationships/hyperlink" Target="https://www.sciencedirect.com/science/article/pii/S0957417422001452" TargetMode="External"/><Relationship Id="rId1" Type="http://schemas.openxmlformats.org/officeDocument/2006/relationships/slideLayout" Target="../slideLayouts/slideLayout11.xml"/><Relationship Id="rId6" Type="http://schemas.openxmlformats.org/officeDocument/2006/relationships/hyperlink" Target="https://www.researchgate.net/publication/" TargetMode="External"/><Relationship Id="rId11" Type="http://schemas.openxmlformats.org/officeDocument/2006/relationships/hyperlink" Target="https://arxiv.org/abs/2305.14378" TargetMode="External"/><Relationship Id="rId5" Type="http://schemas.openxmlformats.org/officeDocument/2006/relationships/hyperlink" Target="https://ieeexplore.ieee.org/document/8862225" TargetMode="External"/><Relationship Id="rId10" Type="http://schemas.openxmlformats.org/officeDocument/2006/relationships/hyperlink" Target="https://www.sciencedirect.com/science/article/pii/S2666827022000378" TargetMode="External"/><Relationship Id="rId4" Type="http://schemas.openxmlformats.org/officeDocument/2006/relationships/hyperlink" Target="https://towardsdatascience.com/technical-analysis-library-to-financial-datasets-with-pandas-python-4b2b390d3543" TargetMode="External"/><Relationship Id="rId9" Type="http://schemas.openxmlformats.org/officeDocument/2006/relationships/hyperlink" Target="https://www.techrxiv.org/doi/full/10.36227/techrxiv.15103602.v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meerhamza95/ML-NN_Stock_Market_Assignment.git"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figure/Long-short-term-memory-LSTM-architecture_fig2_360597818"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een and black logo&#10;&#10;Description automatically generated">
            <a:extLst>
              <a:ext uri="{FF2B5EF4-FFF2-40B4-BE49-F238E27FC236}">
                <a16:creationId xmlns:a16="http://schemas.microsoft.com/office/drawing/2014/main" id="{EC0310B0-4954-A67F-12A2-BE33D02BD8CC}"/>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t="5" r="3234" b="5"/>
          <a:stretch/>
        </p:blipFill>
        <p:spPr>
          <a:xfrm>
            <a:off x="2164221" y="0"/>
            <a:ext cx="10027780" cy="6858000"/>
          </a:xfrm>
        </p:spPr>
      </p:pic>
      <p:grpSp>
        <p:nvGrpSpPr>
          <p:cNvPr id="20" name="Group 19">
            <a:extLst>
              <a:ext uri="{FF2B5EF4-FFF2-40B4-BE49-F238E27FC236}">
                <a16:creationId xmlns:a16="http://schemas.microsoft.com/office/drawing/2014/main" id="{EA6538C7-0BCA-A0A7-E425-DB550F3DE5E1}"/>
              </a:ext>
            </a:extLst>
          </p:cNvPr>
          <p:cNvGrpSpPr/>
          <p:nvPr/>
        </p:nvGrpSpPr>
        <p:grpSpPr>
          <a:xfrm rot="16200000">
            <a:off x="-1986109" y="2845160"/>
            <a:ext cx="6066975" cy="1137202"/>
            <a:chOff x="0" y="2286622"/>
            <a:chExt cx="12192895" cy="2285452"/>
          </a:xfrm>
          <a:solidFill>
            <a:srgbClr val="77B900"/>
          </a:solidFill>
        </p:grpSpPr>
        <p:sp>
          <p:nvSpPr>
            <p:cNvPr id="14" name="Freeform: Shape 13">
              <a:extLst>
                <a:ext uri="{FF2B5EF4-FFF2-40B4-BE49-F238E27FC236}">
                  <a16:creationId xmlns:a16="http://schemas.microsoft.com/office/drawing/2014/main" id="{A67B67B4-8416-E8BF-AB09-536CD4E715AF}"/>
                </a:ext>
              </a:extLst>
            </p:cNvPr>
            <p:cNvSpPr/>
            <p:nvPr/>
          </p:nvSpPr>
          <p:spPr>
            <a:xfrm>
              <a:off x="9525004" y="2290343"/>
              <a:ext cx="2667891" cy="2280875"/>
            </a:xfrm>
            <a:custGeom>
              <a:avLst/>
              <a:gdLst>
                <a:gd name="connsiteX0" fmla="*/ 1761074 w 2667891"/>
                <a:gd name="connsiteY0" fmla="*/ 0 h 2280875"/>
                <a:gd name="connsiteX1" fmla="*/ 900110 w 2667891"/>
                <a:gd name="connsiteY1" fmla="*/ 299 h 2280875"/>
                <a:gd name="connsiteX2" fmla="*/ 0 w 2667891"/>
                <a:gd name="connsiteY2" fmla="*/ 2280875 h 2280875"/>
                <a:gd name="connsiteX3" fmla="*/ 635552 w 2667891"/>
                <a:gd name="connsiteY3" fmla="*/ 2280875 h 2280875"/>
                <a:gd name="connsiteX4" fmla="*/ 777931 w 2667891"/>
                <a:gd name="connsiteY4" fmla="*/ 1877878 h 2280875"/>
                <a:gd name="connsiteX5" fmla="*/ 1843149 w 2667891"/>
                <a:gd name="connsiteY5" fmla="*/ 1877878 h 2280875"/>
                <a:gd name="connsiteX6" fmla="*/ 1977886 w 2667891"/>
                <a:gd name="connsiteY6" fmla="*/ 2280875 h 2280875"/>
                <a:gd name="connsiteX7" fmla="*/ 2667891 w 2667891"/>
                <a:gd name="connsiteY7" fmla="*/ 2280875 h 2280875"/>
                <a:gd name="connsiteX8" fmla="*/ 1761074 w 2667891"/>
                <a:gd name="connsiteY8" fmla="*/ 0 h 2280875"/>
                <a:gd name="connsiteX9" fmla="*/ 915734 w 2667891"/>
                <a:gd name="connsiteY9" fmla="*/ 1484853 h 2280875"/>
                <a:gd name="connsiteX10" fmla="*/ 1318412 w 2667891"/>
                <a:gd name="connsiteY10" fmla="*/ 416351 h 2280875"/>
                <a:gd name="connsiteX11" fmla="*/ 1709010 w 2667891"/>
                <a:gd name="connsiteY11" fmla="*/ 1484853 h 2280875"/>
                <a:gd name="connsiteX12" fmla="*/ 915734 w 2667891"/>
                <a:gd name="connsiteY12" fmla="*/ 1484853 h 228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891" h="2280875">
                  <a:moveTo>
                    <a:pt x="1761074" y="0"/>
                  </a:moveTo>
                  <a:lnTo>
                    <a:pt x="900110" y="299"/>
                  </a:lnTo>
                  <a:lnTo>
                    <a:pt x="0" y="2280875"/>
                  </a:lnTo>
                  <a:lnTo>
                    <a:pt x="635552" y="2280875"/>
                  </a:lnTo>
                  <a:lnTo>
                    <a:pt x="777931" y="1877878"/>
                  </a:lnTo>
                  <a:lnTo>
                    <a:pt x="1843149" y="1877878"/>
                  </a:lnTo>
                  <a:lnTo>
                    <a:pt x="1977886" y="2280875"/>
                  </a:lnTo>
                  <a:lnTo>
                    <a:pt x="2667891" y="2280875"/>
                  </a:lnTo>
                  <a:lnTo>
                    <a:pt x="1761074" y="0"/>
                  </a:lnTo>
                  <a:close/>
                  <a:moveTo>
                    <a:pt x="915734" y="1484853"/>
                  </a:moveTo>
                  <a:lnTo>
                    <a:pt x="1318412" y="416351"/>
                  </a:lnTo>
                  <a:lnTo>
                    <a:pt x="1709010" y="1484853"/>
                  </a:lnTo>
                  <a:lnTo>
                    <a:pt x="915734" y="1484853"/>
                  </a:lnTo>
                  <a:close/>
                </a:path>
              </a:pathLst>
            </a:custGeom>
            <a:grpFill/>
            <a:ln w="0"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9574EDC-AB97-2ADF-CB1D-C995E168AE74}"/>
                </a:ext>
              </a:extLst>
            </p:cNvPr>
            <p:cNvSpPr/>
            <p:nvPr/>
          </p:nvSpPr>
          <p:spPr>
            <a:xfrm>
              <a:off x="8617888" y="2289786"/>
              <a:ext cx="644966" cy="2282288"/>
            </a:xfrm>
            <a:custGeom>
              <a:avLst/>
              <a:gdLst>
                <a:gd name="connsiteX0" fmla="*/ 120 w 644966"/>
                <a:gd name="connsiteY0" fmla="*/ 2282288 h 2282288"/>
                <a:gd name="connsiteX1" fmla="*/ 644967 w 644966"/>
                <a:gd name="connsiteY1" fmla="*/ 2282288 h 2282288"/>
                <a:gd name="connsiteX2" fmla="*/ 644967 w 644966"/>
                <a:gd name="connsiteY2" fmla="*/ 159 h 2282288"/>
                <a:gd name="connsiteX3" fmla="*/ 0 w 644966"/>
                <a:gd name="connsiteY3" fmla="*/ 0 h 2282288"/>
                <a:gd name="connsiteX4" fmla="*/ 120 w 644966"/>
                <a:gd name="connsiteY4" fmla="*/ 2282288 h 228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966" h="2282288">
                  <a:moveTo>
                    <a:pt x="120" y="2282288"/>
                  </a:moveTo>
                  <a:lnTo>
                    <a:pt x="644967" y="2282288"/>
                  </a:lnTo>
                  <a:lnTo>
                    <a:pt x="644967" y="159"/>
                  </a:lnTo>
                  <a:lnTo>
                    <a:pt x="0" y="0"/>
                  </a:lnTo>
                  <a:lnTo>
                    <a:pt x="120" y="2282288"/>
                  </a:lnTo>
                  <a:close/>
                </a:path>
              </a:pathLst>
            </a:custGeom>
            <a:grpFill/>
            <a:ln w="0"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280804BB-2884-9D41-3BCB-A6B7AD84ACEA}"/>
                </a:ext>
              </a:extLst>
            </p:cNvPr>
            <p:cNvSpPr/>
            <p:nvPr/>
          </p:nvSpPr>
          <p:spPr>
            <a:xfrm>
              <a:off x="2392147" y="2289786"/>
              <a:ext cx="2407074" cy="2282288"/>
            </a:xfrm>
            <a:custGeom>
              <a:avLst/>
              <a:gdLst>
                <a:gd name="connsiteX0" fmla="*/ 1749172 w 2407074"/>
                <a:gd name="connsiteY0" fmla="*/ 0 h 2282288"/>
                <a:gd name="connsiteX1" fmla="*/ 1211180 w 2407074"/>
                <a:gd name="connsiteY1" fmla="*/ 1808778 h 2282288"/>
                <a:gd name="connsiteX2" fmla="*/ 695796 w 2407074"/>
                <a:gd name="connsiteY2" fmla="*/ 159 h 2282288"/>
                <a:gd name="connsiteX3" fmla="*/ 0 w 2407074"/>
                <a:gd name="connsiteY3" fmla="*/ 0 h 2282288"/>
                <a:gd name="connsiteX4" fmla="*/ 736078 w 2407074"/>
                <a:gd name="connsiteY4" fmla="*/ 2282288 h 2282288"/>
                <a:gd name="connsiteX5" fmla="*/ 1665086 w 2407074"/>
                <a:gd name="connsiteY5" fmla="*/ 2282288 h 2282288"/>
                <a:gd name="connsiteX6" fmla="*/ 2407074 w 2407074"/>
                <a:gd name="connsiteY6" fmla="*/ 0 h 2282288"/>
                <a:gd name="connsiteX7" fmla="*/ 1749192 w 2407074"/>
                <a:gd name="connsiteY7" fmla="*/ 0 h 2282288"/>
                <a:gd name="connsiteX8" fmla="*/ 1749172 w 2407074"/>
                <a:gd name="connsiteY8" fmla="*/ 0 h 228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7074" h="2282288">
                  <a:moveTo>
                    <a:pt x="1749172" y="0"/>
                  </a:moveTo>
                  <a:lnTo>
                    <a:pt x="1211180" y="1808778"/>
                  </a:lnTo>
                  <a:lnTo>
                    <a:pt x="695796" y="159"/>
                  </a:lnTo>
                  <a:lnTo>
                    <a:pt x="0" y="0"/>
                  </a:lnTo>
                  <a:lnTo>
                    <a:pt x="736078" y="2282288"/>
                  </a:lnTo>
                  <a:lnTo>
                    <a:pt x="1665086" y="2282288"/>
                  </a:lnTo>
                  <a:lnTo>
                    <a:pt x="2407074" y="0"/>
                  </a:lnTo>
                  <a:lnTo>
                    <a:pt x="1749192" y="0"/>
                  </a:lnTo>
                  <a:lnTo>
                    <a:pt x="1749172" y="0"/>
                  </a:lnTo>
                  <a:close/>
                </a:path>
              </a:pathLst>
            </a:custGeom>
            <a:grpFill/>
            <a:ln w="0"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744E13EE-B555-A656-B68C-B5D6C7D25A61}"/>
                </a:ext>
              </a:extLst>
            </p:cNvPr>
            <p:cNvSpPr/>
            <p:nvPr/>
          </p:nvSpPr>
          <p:spPr>
            <a:xfrm>
              <a:off x="6108458" y="2289786"/>
              <a:ext cx="2209725" cy="2282288"/>
            </a:xfrm>
            <a:custGeom>
              <a:avLst/>
              <a:gdLst>
                <a:gd name="connsiteX0" fmla="*/ 2001132 w 2209725"/>
                <a:gd name="connsiteY0" fmla="*/ 381085 h 2282288"/>
                <a:gd name="connsiteX1" fmla="*/ 904688 w 2209725"/>
                <a:gd name="connsiteY1" fmla="*/ 0 h 2282288"/>
                <a:gd name="connsiteX2" fmla="*/ 0 w 2209725"/>
                <a:gd name="connsiteY2" fmla="*/ 0 h 2282288"/>
                <a:gd name="connsiteX3" fmla="*/ 0 w 2209725"/>
                <a:gd name="connsiteY3" fmla="*/ 2282288 h 2282288"/>
                <a:gd name="connsiteX4" fmla="*/ 1045395 w 2209725"/>
                <a:gd name="connsiteY4" fmla="*/ 2282288 h 2282288"/>
                <a:gd name="connsiteX5" fmla="*/ 1980971 w 2209725"/>
                <a:gd name="connsiteY5" fmla="*/ 1982026 h 2282288"/>
                <a:gd name="connsiteX6" fmla="*/ 2209726 w 2209725"/>
                <a:gd name="connsiteY6" fmla="*/ 1166280 h 2282288"/>
                <a:gd name="connsiteX7" fmla="*/ 2001132 w 2209725"/>
                <a:gd name="connsiteY7" fmla="*/ 381085 h 2282288"/>
                <a:gd name="connsiteX8" fmla="*/ 916629 w 2209725"/>
                <a:gd name="connsiteY8" fmla="*/ 1795026 h 2282288"/>
                <a:gd name="connsiteX9" fmla="*/ 639433 w 2209725"/>
                <a:gd name="connsiteY9" fmla="*/ 1795026 h 2282288"/>
                <a:gd name="connsiteX10" fmla="*/ 639433 w 2209725"/>
                <a:gd name="connsiteY10" fmla="*/ 496954 h 2282288"/>
                <a:gd name="connsiteX11" fmla="*/ 916629 w 2209725"/>
                <a:gd name="connsiteY11" fmla="*/ 496954 h 2282288"/>
                <a:gd name="connsiteX12" fmla="*/ 1578771 w 2209725"/>
                <a:gd name="connsiteY12" fmla="*/ 1145941 h 2282288"/>
                <a:gd name="connsiteX13" fmla="*/ 916629 w 2209725"/>
                <a:gd name="connsiteY13" fmla="*/ 1795026 h 228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25" h="2282288">
                  <a:moveTo>
                    <a:pt x="2001132" y="381085"/>
                  </a:moveTo>
                  <a:cubicBezTo>
                    <a:pt x="1762307" y="62373"/>
                    <a:pt x="1418221" y="0"/>
                    <a:pt x="904688" y="0"/>
                  </a:cubicBezTo>
                  <a:lnTo>
                    <a:pt x="0" y="0"/>
                  </a:lnTo>
                  <a:lnTo>
                    <a:pt x="0" y="2282288"/>
                  </a:lnTo>
                  <a:lnTo>
                    <a:pt x="1045395" y="2282288"/>
                  </a:lnTo>
                  <a:cubicBezTo>
                    <a:pt x="1602394" y="2282288"/>
                    <a:pt x="1784299" y="2189704"/>
                    <a:pt x="1980971" y="1982026"/>
                  </a:cubicBezTo>
                  <a:cubicBezTo>
                    <a:pt x="2119868" y="1836204"/>
                    <a:pt x="2209726" y="1516119"/>
                    <a:pt x="2209726" y="1166280"/>
                  </a:cubicBezTo>
                  <a:cubicBezTo>
                    <a:pt x="2209726" y="845380"/>
                    <a:pt x="2133699" y="559307"/>
                    <a:pt x="2001132" y="381085"/>
                  </a:cubicBezTo>
                  <a:close/>
                  <a:moveTo>
                    <a:pt x="916629" y="1795026"/>
                  </a:moveTo>
                  <a:lnTo>
                    <a:pt x="639433" y="1795026"/>
                  </a:lnTo>
                  <a:lnTo>
                    <a:pt x="639433" y="496954"/>
                  </a:lnTo>
                  <a:lnTo>
                    <a:pt x="916629" y="496954"/>
                  </a:lnTo>
                  <a:cubicBezTo>
                    <a:pt x="1318671" y="496954"/>
                    <a:pt x="1578771" y="677466"/>
                    <a:pt x="1578771" y="1145941"/>
                  </a:cubicBezTo>
                  <a:cubicBezTo>
                    <a:pt x="1578771" y="1614415"/>
                    <a:pt x="1318671" y="1795026"/>
                    <a:pt x="916629" y="1795026"/>
                  </a:cubicBezTo>
                  <a:close/>
                </a:path>
              </a:pathLst>
            </a:custGeom>
            <a:grpFill/>
            <a:ln w="0"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6EEC6FA9-DC09-3343-DDBF-589CBC9ED351}"/>
                </a:ext>
              </a:extLst>
            </p:cNvPr>
            <p:cNvSpPr/>
            <p:nvPr/>
          </p:nvSpPr>
          <p:spPr>
            <a:xfrm>
              <a:off x="0" y="2286622"/>
              <a:ext cx="2293950" cy="2285452"/>
            </a:xfrm>
            <a:custGeom>
              <a:avLst/>
              <a:gdLst>
                <a:gd name="connsiteX0" fmla="*/ 0 w 2293950"/>
                <a:gd name="connsiteY0" fmla="*/ 0 h 2285452"/>
                <a:gd name="connsiteX1" fmla="*/ 0 w 2293950"/>
                <a:gd name="connsiteY1" fmla="*/ 2285453 h 2285452"/>
                <a:gd name="connsiteX2" fmla="*/ 650300 w 2293950"/>
                <a:gd name="connsiteY2" fmla="*/ 2285453 h 2285452"/>
                <a:gd name="connsiteX3" fmla="*/ 650300 w 2293950"/>
                <a:gd name="connsiteY3" fmla="*/ 550093 h 2285452"/>
                <a:gd name="connsiteX4" fmla="*/ 1154180 w 2293950"/>
                <a:gd name="connsiteY4" fmla="*/ 550232 h 2285452"/>
                <a:gd name="connsiteX5" fmla="*/ 1520298 w 2293950"/>
                <a:gd name="connsiteY5" fmla="*/ 677645 h 2285452"/>
                <a:gd name="connsiteX6" fmla="*/ 1663812 w 2293950"/>
                <a:gd name="connsiteY6" fmla="*/ 1281911 h 2285452"/>
                <a:gd name="connsiteX7" fmla="*/ 1663812 w 2293950"/>
                <a:gd name="connsiteY7" fmla="*/ 2285433 h 2285452"/>
                <a:gd name="connsiteX8" fmla="*/ 2293951 w 2293950"/>
                <a:gd name="connsiteY8" fmla="*/ 2285433 h 2285452"/>
                <a:gd name="connsiteX9" fmla="*/ 2293951 w 2293950"/>
                <a:gd name="connsiteY9" fmla="*/ 1022707 h 2285452"/>
                <a:gd name="connsiteX10" fmla="*/ 1157504 w 2293950"/>
                <a:gd name="connsiteY10" fmla="*/ 0 h 2285452"/>
                <a:gd name="connsiteX11" fmla="*/ 0 w 2293950"/>
                <a:gd name="connsiteY11" fmla="*/ 0 h 2285452"/>
                <a:gd name="connsiteX12" fmla="*/ 0 w 2293950"/>
                <a:gd name="connsiteY12" fmla="*/ 0 h 228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3950" h="2285452">
                  <a:moveTo>
                    <a:pt x="0" y="0"/>
                  </a:moveTo>
                  <a:lnTo>
                    <a:pt x="0" y="2285453"/>
                  </a:lnTo>
                  <a:lnTo>
                    <a:pt x="650300" y="2285453"/>
                  </a:lnTo>
                  <a:lnTo>
                    <a:pt x="650300" y="550093"/>
                  </a:lnTo>
                  <a:lnTo>
                    <a:pt x="1154180" y="550232"/>
                  </a:lnTo>
                  <a:cubicBezTo>
                    <a:pt x="1321019" y="550232"/>
                    <a:pt x="1439954" y="591847"/>
                    <a:pt x="1520298" y="677645"/>
                  </a:cubicBezTo>
                  <a:cubicBezTo>
                    <a:pt x="1622197" y="786191"/>
                    <a:pt x="1663812" y="961389"/>
                    <a:pt x="1663812" y="1281911"/>
                  </a:cubicBezTo>
                  <a:lnTo>
                    <a:pt x="1663812" y="2285433"/>
                  </a:lnTo>
                  <a:lnTo>
                    <a:pt x="2293951" y="2285433"/>
                  </a:lnTo>
                  <a:lnTo>
                    <a:pt x="2293951" y="1022707"/>
                  </a:lnTo>
                  <a:cubicBezTo>
                    <a:pt x="2293971" y="121502"/>
                    <a:pt x="1719538" y="0"/>
                    <a:pt x="1157504" y="0"/>
                  </a:cubicBezTo>
                  <a:lnTo>
                    <a:pt x="0" y="0"/>
                  </a:lnTo>
                  <a:lnTo>
                    <a:pt x="0" y="0"/>
                  </a:lnTo>
                  <a:close/>
                </a:path>
              </a:pathLst>
            </a:custGeom>
            <a:grpFill/>
            <a:ln w="0"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05A8AF2C-0E1D-E443-8739-7A9F880D6A27}"/>
                </a:ext>
              </a:extLst>
            </p:cNvPr>
            <p:cNvSpPr/>
            <p:nvPr/>
          </p:nvSpPr>
          <p:spPr>
            <a:xfrm>
              <a:off x="5070626" y="2289786"/>
              <a:ext cx="644826" cy="2282288"/>
            </a:xfrm>
            <a:custGeom>
              <a:avLst/>
              <a:gdLst>
                <a:gd name="connsiteX0" fmla="*/ 0 w 644826"/>
                <a:gd name="connsiteY0" fmla="*/ 0 h 2282288"/>
                <a:gd name="connsiteX1" fmla="*/ 258 w 644826"/>
                <a:gd name="connsiteY1" fmla="*/ 2282288 h 2282288"/>
                <a:gd name="connsiteX2" fmla="*/ 644827 w 644826"/>
                <a:gd name="connsiteY2" fmla="*/ 2282288 h 2282288"/>
                <a:gd name="connsiteX3" fmla="*/ 644827 w 644826"/>
                <a:gd name="connsiteY3" fmla="*/ 0 h 2282288"/>
                <a:gd name="connsiteX4" fmla="*/ 0 w 644826"/>
                <a:gd name="connsiteY4" fmla="*/ 0 h 2282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26" h="2282288">
                  <a:moveTo>
                    <a:pt x="0" y="0"/>
                  </a:moveTo>
                  <a:lnTo>
                    <a:pt x="258" y="2282288"/>
                  </a:lnTo>
                  <a:lnTo>
                    <a:pt x="644827" y="2282288"/>
                  </a:lnTo>
                  <a:lnTo>
                    <a:pt x="644827" y="0"/>
                  </a:lnTo>
                  <a:lnTo>
                    <a:pt x="0" y="0"/>
                  </a:lnTo>
                  <a:close/>
                </a:path>
              </a:pathLst>
            </a:custGeom>
            <a:grpFill/>
            <a:ln w="0" cap="flat">
              <a:noFill/>
              <a:prstDash val="solid"/>
              <a:miter/>
            </a:ln>
          </p:spPr>
          <p:txBody>
            <a:bodyPr rtlCol="0" anchor="ctr"/>
            <a:lstStyle/>
            <a:p>
              <a:endParaRPr lang="en-IN"/>
            </a:p>
          </p:txBody>
        </p:sp>
      </p:grpSp>
    </p:spTree>
    <p:extLst>
      <p:ext uri="{BB962C8B-B14F-4D97-AF65-F5344CB8AC3E}">
        <p14:creationId xmlns:p14="http://schemas.microsoft.com/office/powerpoint/2010/main" val="240427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A69915-2CEE-4D6A-A014-20B2A1F8BEA1}"/>
              </a:ext>
            </a:extLst>
          </p:cNvPr>
          <p:cNvSpPr txBox="1"/>
          <p:nvPr/>
        </p:nvSpPr>
        <p:spPr>
          <a:xfrm>
            <a:off x="757293" y="155093"/>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Results</a:t>
            </a:r>
            <a:endParaRPr lang="en-PK" sz="4400" b="1" dirty="0">
              <a:solidFill>
                <a:srgbClr val="92D050"/>
              </a:solidFill>
              <a:latin typeface="+mj-lt"/>
              <a:cs typeface="Rajdhani" panose="02000000000000000000" pitchFamily="2" charset="0"/>
            </a:endParaRPr>
          </a:p>
        </p:txBody>
      </p:sp>
      <p:sp>
        <p:nvSpPr>
          <p:cNvPr id="8" name="TextBox 7">
            <a:extLst>
              <a:ext uri="{FF2B5EF4-FFF2-40B4-BE49-F238E27FC236}">
                <a16:creationId xmlns:a16="http://schemas.microsoft.com/office/drawing/2014/main" id="{598846F9-C075-4C11-9581-D6F70748C74D}"/>
              </a:ext>
            </a:extLst>
          </p:cNvPr>
          <p:cNvSpPr txBox="1"/>
          <p:nvPr/>
        </p:nvSpPr>
        <p:spPr>
          <a:xfrm>
            <a:off x="2918646" y="941467"/>
            <a:ext cx="6345293" cy="461665"/>
          </a:xfrm>
          <a:prstGeom prst="rect">
            <a:avLst/>
          </a:prstGeom>
          <a:noFill/>
        </p:spPr>
        <p:txBody>
          <a:bodyPr wrap="square">
            <a:spAutoFit/>
          </a:bodyPr>
          <a:lstStyle/>
          <a:p>
            <a:r>
              <a:rPr lang="en-US" sz="2400" b="1" dirty="0">
                <a:solidFill>
                  <a:srgbClr val="92D050"/>
                </a:solidFill>
                <a:latin typeface="+mj-lt"/>
                <a:cs typeface="Rajdhani" panose="02000000000000000000" pitchFamily="2" charset="0"/>
              </a:rPr>
              <a:t>Model's Forecasting Capabilities on Unseen Data</a:t>
            </a:r>
            <a:endParaRPr lang="en-PK" sz="2400" b="1" dirty="0">
              <a:solidFill>
                <a:srgbClr val="92D050"/>
              </a:solidFill>
              <a:latin typeface="+mj-lt"/>
              <a:cs typeface="Rajdhani" panose="02000000000000000000" pitchFamily="2" charset="0"/>
            </a:endParaRPr>
          </a:p>
        </p:txBody>
      </p:sp>
      <p:sp>
        <p:nvSpPr>
          <p:cNvPr id="10" name="TextBox 9">
            <a:extLst>
              <a:ext uri="{FF2B5EF4-FFF2-40B4-BE49-F238E27FC236}">
                <a16:creationId xmlns:a16="http://schemas.microsoft.com/office/drawing/2014/main" id="{FF808824-5612-4F17-A29A-599B2C395CB1}"/>
              </a:ext>
            </a:extLst>
          </p:cNvPr>
          <p:cNvSpPr txBox="1"/>
          <p:nvPr/>
        </p:nvSpPr>
        <p:spPr>
          <a:xfrm>
            <a:off x="142874" y="1442323"/>
            <a:ext cx="12049125" cy="3000821"/>
          </a:xfrm>
          <a:prstGeom prst="rect">
            <a:avLst/>
          </a:prstGeom>
          <a:noFill/>
        </p:spPr>
        <p:txBody>
          <a:bodyPr wrap="square">
            <a:spAutoFit/>
          </a:bodyPr>
          <a:lstStyle/>
          <a:p>
            <a:pPr algn="l"/>
            <a:r>
              <a:rPr lang="en-US" sz="1400" b="0" i="0" dirty="0">
                <a:solidFill>
                  <a:srgbClr val="D5D5D5"/>
                </a:solidFill>
                <a:effectLst/>
              </a:rPr>
              <a:t>The graph shows three distinct lines representing the training data, testing data, and the model's predictions for NVIDIA's stock prices:</a:t>
            </a:r>
          </a:p>
          <a:p>
            <a:pPr algn="l">
              <a:lnSpc>
                <a:spcPct val="150000"/>
              </a:lnSpc>
            </a:pPr>
            <a:r>
              <a:rPr lang="en-US" sz="1400" b="1" i="0" dirty="0">
                <a:solidFill>
                  <a:srgbClr val="92D050"/>
                </a:solidFill>
                <a:effectLst/>
              </a:rPr>
              <a:t>Training Data (Blue Line):</a:t>
            </a:r>
          </a:p>
          <a:p>
            <a:pPr algn="l"/>
            <a:r>
              <a:rPr lang="en-US" sz="1400" b="0" i="0" dirty="0">
                <a:solidFill>
                  <a:srgbClr val="D5D5D5"/>
                </a:solidFill>
                <a:effectLst/>
              </a:rPr>
              <a:t>This portion of the graph represents the historical closing prices of NVIDIA stock used to train the machine learning model. The stable and gradual increase from the left side of the graph up to the point where the blue line ends suggests a period of growth in NVIDIA's stock value over time.</a:t>
            </a:r>
          </a:p>
          <a:p>
            <a:pPr algn="l">
              <a:lnSpc>
                <a:spcPct val="150000"/>
              </a:lnSpc>
            </a:pPr>
            <a:r>
              <a:rPr lang="en-US" sz="1400" b="1" i="0" dirty="0">
                <a:solidFill>
                  <a:srgbClr val="92D050"/>
                </a:solidFill>
                <a:effectLst/>
              </a:rPr>
              <a:t>Testing Data (Red Line):</a:t>
            </a:r>
          </a:p>
          <a:p>
            <a:pPr algn="l"/>
            <a:r>
              <a:rPr lang="en-US" sz="1400" b="0" i="0" dirty="0">
                <a:solidFill>
                  <a:srgbClr val="D5D5D5"/>
                </a:solidFill>
                <a:effectLst/>
              </a:rPr>
              <a:t>The red line indicates the actual closing prices of NVIDIA stock that were not used for training (i.e., they were held back for testing purposes). This data tests the model's predictive capabilities on unseen data. The testing data shows a volatile period with significant upward and downward movements, indicating a more challenging market phase for the model to predict.</a:t>
            </a:r>
          </a:p>
          <a:p>
            <a:pPr algn="l">
              <a:lnSpc>
                <a:spcPct val="150000"/>
              </a:lnSpc>
            </a:pPr>
            <a:r>
              <a:rPr lang="en-US" sz="1400" b="1" i="0" dirty="0">
                <a:solidFill>
                  <a:srgbClr val="92D050"/>
                </a:solidFill>
                <a:effectLst/>
              </a:rPr>
              <a:t>Predictions (Yellow Line):</a:t>
            </a:r>
          </a:p>
          <a:p>
            <a:pPr algn="l"/>
            <a:r>
              <a:rPr lang="en-US" sz="1400" b="0" i="0" dirty="0">
                <a:solidFill>
                  <a:srgbClr val="D5D5D5"/>
                </a:solidFill>
                <a:effectLst/>
              </a:rPr>
              <a:t>The predictions made by the model are plotted with the yellow line. This is the model's attempt to forecast the stock prices, and it is overlaid on the testing data to show how well the model's predictions align </a:t>
            </a:r>
          </a:p>
          <a:p>
            <a:pPr algn="l"/>
            <a:r>
              <a:rPr lang="en-US" sz="1400" b="0" i="0" dirty="0">
                <a:solidFill>
                  <a:srgbClr val="D5D5D5"/>
                </a:solidFill>
                <a:effectLst/>
              </a:rPr>
              <a:t>with the actual stock prices.</a:t>
            </a:r>
          </a:p>
        </p:txBody>
      </p:sp>
      <p:sp>
        <p:nvSpPr>
          <p:cNvPr id="2" name="Rectangle 1">
            <a:extLst>
              <a:ext uri="{FF2B5EF4-FFF2-40B4-BE49-F238E27FC236}">
                <a16:creationId xmlns:a16="http://schemas.microsoft.com/office/drawing/2014/main" id="{5E6B9753-B090-4E4E-98F8-1831FBE40573}"/>
              </a:ext>
            </a:extLst>
          </p:cNvPr>
          <p:cNvSpPr/>
          <p:nvPr/>
        </p:nvSpPr>
        <p:spPr>
          <a:xfrm>
            <a:off x="4362450" y="4024954"/>
            <a:ext cx="7686675" cy="269557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sp>
        <p:nvSpPr>
          <p:cNvPr id="14" name="TextBox 13">
            <a:extLst>
              <a:ext uri="{FF2B5EF4-FFF2-40B4-BE49-F238E27FC236}">
                <a16:creationId xmlns:a16="http://schemas.microsoft.com/office/drawing/2014/main" id="{78F83222-F6C4-4C5F-B495-95036CA65BEE}"/>
              </a:ext>
            </a:extLst>
          </p:cNvPr>
          <p:cNvSpPr txBox="1"/>
          <p:nvPr/>
        </p:nvSpPr>
        <p:spPr>
          <a:xfrm>
            <a:off x="142875" y="4322951"/>
            <a:ext cx="4286250" cy="2462213"/>
          </a:xfrm>
          <a:prstGeom prst="rect">
            <a:avLst/>
          </a:prstGeom>
          <a:noFill/>
        </p:spPr>
        <p:txBody>
          <a:bodyPr wrap="square">
            <a:spAutoFit/>
          </a:bodyPr>
          <a:lstStyle/>
          <a:p>
            <a:pPr algn="l"/>
            <a:r>
              <a:rPr lang="en-US" sz="1400" b="0" i="0" dirty="0">
                <a:solidFill>
                  <a:srgbClr val="D5D5D5"/>
                </a:solidFill>
                <a:effectLst/>
              </a:rPr>
              <a:t>When comparing the red and yellow lines, you can assess the model's performance. A closer overlap indicates a higher accuracy of the predictions. From the visible part of the graph, it appears that the model has captured the overall trend of the stock prices during the testing phase reasonably well, as the yellow line follows the general direction of the red line. However, the model seems to smooth out some of the volatility, not capturing some of the more dramatic peaks and troughs that the actual stock price experienced.</a:t>
            </a:r>
          </a:p>
        </p:txBody>
      </p:sp>
      <p:pic>
        <p:nvPicPr>
          <p:cNvPr id="6" name="Picture 5">
            <a:extLst>
              <a:ext uri="{FF2B5EF4-FFF2-40B4-BE49-F238E27FC236}">
                <a16:creationId xmlns:a16="http://schemas.microsoft.com/office/drawing/2014/main" id="{36EA1D10-6B9C-4AB6-86C9-B58A5F706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3612" y="4145363"/>
            <a:ext cx="7504349" cy="2454756"/>
          </a:xfrm>
          <a:prstGeom prst="rect">
            <a:avLst/>
          </a:prstGeom>
        </p:spPr>
      </p:pic>
    </p:spTree>
    <p:extLst>
      <p:ext uri="{BB962C8B-B14F-4D97-AF65-F5344CB8AC3E}">
        <p14:creationId xmlns:p14="http://schemas.microsoft.com/office/powerpoint/2010/main" val="501701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9643AD-4377-48A6-8218-A3C83AA64CC1}"/>
              </a:ext>
            </a:extLst>
          </p:cNvPr>
          <p:cNvSpPr txBox="1"/>
          <p:nvPr/>
        </p:nvSpPr>
        <p:spPr>
          <a:xfrm>
            <a:off x="762000" y="172026"/>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Results</a:t>
            </a:r>
            <a:endParaRPr lang="en-PK" sz="4400" b="1" dirty="0">
              <a:solidFill>
                <a:srgbClr val="92D050"/>
              </a:solidFill>
              <a:latin typeface="+mj-lt"/>
              <a:cs typeface="Rajdhani" panose="02000000000000000000" pitchFamily="2" charset="0"/>
            </a:endParaRPr>
          </a:p>
        </p:txBody>
      </p:sp>
      <p:sp>
        <p:nvSpPr>
          <p:cNvPr id="6" name="TextBox 5">
            <a:extLst>
              <a:ext uri="{FF2B5EF4-FFF2-40B4-BE49-F238E27FC236}">
                <a16:creationId xmlns:a16="http://schemas.microsoft.com/office/drawing/2014/main" id="{BDD5D694-D4AB-4C94-994A-981C0414CE82}"/>
              </a:ext>
            </a:extLst>
          </p:cNvPr>
          <p:cNvSpPr txBox="1"/>
          <p:nvPr/>
        </p:nvSpPr>
        <p:spPr>
          <a:xfrm>
            <a:off x="2288582" y="941467"/>
            <a:ext cx="7605421" cy="461665"/>
          </a:xfrm>
          <a:prstGeom prst="rect">
            <a:avLst/>
          </a:prstGeom>
          <a:noFill/>
        </p:spPr>
        <p:txBody>
          <a:bodyPr wrap="square">
            <a:spAutoFit/>
          </a:bodyPr>
          <a:lstStyle/>
          <a:p>
            <a:r>
              <a:rPr lang="en-US" sz="2400" b="1" dirty="0">
                <a:solidFill>
                  <a:srgbClr val="92D050"/>
                </a:solidFill>
                <a:latin typeface="+mj-lt"/>
                <a:cs typeface="Rajdhani" panose="02000000000000000000" pitchFamily="2" charset="0"/>
              </a:rPr>
              <a:t>Overcoming Challenges and Enhancing Model Robustness</a:t>
            </a:r>
            <a:endParaRPr lang="en-PK" sz="2400" b="1" dirty="0">
              <a:solidFill>
                <a:srgbClr val="92D050"/>
              </a:solidFill>
              <a:latin typeface="+mj-lt"/>
              <a:cs typeface="Rajdhani" panose="02000000000000000000" pitchFamily="2" charset="0"/>
            </a:endParaRPr>
          </a:p>
        </p:txBody>
      </p:sp>
      <p:sp>
        <p:nvSpPr>
          <p:cNvPr id="8" name="TextBox 7">
            <a:extLst>
              <a:ext uri="{FF2B5EF4-FFF2-40B4-BE49-F238E27FC236}">
                <a16:creationId xmlns:a16="http://schemas.microsoft.com/office/drawing/2014/main" id="{6147F739-170E-4780-B0A9-AA999D2F6C92}"/>
              </a:ext>
            </a:extLst>
          </p:cNvPr>
          <p:cNvSpPr txBox="1"/>
          <p:nvPr/>
        </p:nvSpPr>
        <p:spPr>
          <a:xfrm>
            <a:off x="133350" y="1548892"/>
            <a:ext cx="11868150" cy="1600438"/>
          </a:xfrm>
          <a:prstGeom prst="rect">
            <a:avLst/>
          </a:prstGeom>
          <a:noFill/>
        </p:spPr>
        <p:txBody>
          <a:bodyPr wrap="square">
            <a:spAutoFit/>
          </a:bodyPr>
          <a:lstStyle/>
          <a:p>
            <a:pPr algn="l"/>
            <a:r>
              <a:rPr lang="en-US" sz="1400" b="0" i="0" dirty="0">
                <a:solidFill>
                  <a:srgbClr val="D1D5DB"/>
                </a:solidFill>
                <a:effectLst/>
              </a:rPr>
              <a:t>As we navigated through this project, we faced several challenges, including </a:t>
            </a:r>
            <a:r>
              <a:rPr lang="en-US" sz="1400" b="1" i="0" dirty="0">
                <a:solidFill>
                  <a:srgbClr val="92D050"/>
                </a:solidFill>
                <a:effectLst/>
              </a:rPr>
              <a:t>feature selection </a:t>
            </a:r>
            <a:r>
              <a:rPr lang="en-US" sz="1400" b="0" i="0" dirty="0">
                <a:solidFill>
                  <a:srgbClr val="D1D5DB"/>
                </a:solidFill>
                <a:effectLst/>
              </a:rPr>
              <a:t>and </a:t>
            </a:r>
            <a:r>
              <a:rPr lang="en-US" sz="1400" b="1" i="0" dirty="0">
                <a:solidFill>
                  <a:srgbClr val="92D050"/>
                </a:solidFill>
                <a:effectLst/>
              </a:rPr>
              <a:t>model tuning </a:t>
            </a:r>
            <a:r>
              <a:rPr lang="en-US" sz="1400" b="0" i="0" dirty="0">
                <a:solidFill>
                  <a:srgbClr val="D1D5DB"/>
                </a:solidFill>
                <a:effectLst/>
              </a:rPr>
              <a:t>to encapsulate NVIDIA's stock dynamics. The journey led us to experiment with various architectures, integrating </a:t>
            </a:r>
            <a:r>
              <a:rPr lang="en-US" sz="1400" b="1" i="0" dirty="0">
                <a:solidFill>
                  <a:srgbClr val="92D050"/>
                </a:solidFill>
                <a:effectLst/>
              </a:rPr>
              <a:t>Conv1D layers </a:t>
            </a:r>
            <a:r>
              <a:rPr lang="en-US" sz="1400" b="0" i="0" dirty="0">
                <a:solidFill>
                  <a:srgbClr val="D1D5DB"/>
                </a:solidFill>
                <a:effectLst/>
              </a:rPr>
              <a:t>to detect local patterns and adjusting LSTM layers to decode temporal dependencies in the data. Each iteration brought us closer to understanding the complex nature of financial time series.</a:t>
            </a:r>
          </a:p>
          <a:p>
            <a:pPr algn="l"/>
            <a:r>
              <a:rPr lang="en-US" sz="1400" b="0" i="0" dirty="0">
                <a:solidFill>
                  <a:srgbClr val="D1D5DB"/>
                </a:solidFill>
                <a:effectLst/>
              </a:rPr>
              <a:t>The journey wasn't without its limitations. Our model's dependency on historical data meant it could not always anticipate future trends, especially in the face of market anomalies. Reflecting on this, we see a path forward that includes diversifying our datasets and possibly introducing more advanced techniques like </a:t>
            </a:r>
            <a:r>
              <a:rPr lang="en-US" sz="1400" b="1" i="0" dirty="0">
                <a:solidFill>
                  <a:srgbClr val="92D050"/>
                </a:solidFill>
                <a:effectLst/>
              </a:rPr>
              <a:t>Transformer networks </a:t>
            </a:r>
            <a:r>
              <a:rPr lang="en-US" sz="1400" b="0" i="0" dirty="0">
                <a:solidFill>
                  <a:srgbClr val="D1D5DB"/>
                </a:solidFill>
                <a:effectLst/>
              </a:rPr>
              <a:t>or </a:t>
            </a:r>
            <a:r>
              <a:rPr lang="en-US" sz="1400" b="1" i="0" dirty="0">
                <a:solidFill>
                  <a:srgbClr val="92D050"/>
                </a:solidFill>
                <a:effectLst/>
              </a:rPr>
              <a:t>ensemble methods</a:t>
            </a:r>
            <a:r>
              <a:rPr lang="en-US" sz="1400" b="0" i="0" dirty="0">
                <a:solidFill>
                  <a:srgbClr val="D1D5DB"/>
                </a:solidFill>
                <a:effectLst/>
              </a:rPr>
              <a:t>. These enhancements could potentially bolster our model's predictive accuracy, making it a more reliable tool for investors.</a:t>
            </a:r>
          </a:p>
        </p:txBody>
      </p:sp>
      <p:sp>
        <p:nvSpPr>
          <p:cNvPr id="10" name="TextBox 9">
            <a:extLst>
              <a:ext uri="{FF2B5EF4-FFF2-40B4-BE49-F238E27FC236}">
                <a16:creationId xmlns:a16="http://schemas.microsoft.com/office/drawing/2014/main" id="{A4270F5E-F1FB-48B0-B60A-DC7C3A0EEB0D}"/>
              </a:ext>
            </a:extLst>
          </p:cNvPr>
          <p:cNvSpPr txBox="1"/>
          <p:nvPr/>
        </p:nvSpPr>
        <p:spPr>
          <a:xfrm>
            <a:off x="133350" y="3149330"/>
            <a:ext cx="9686925" cy="738664"/>
          </a:xfrm>
          <a:prstGeom prst="rect">
            <a:avLst/>
          </a:prstGeom>
          <a:noFill/>
        </p:spPr>
        <p:txBody>
          <a:bodyPr wrap="square">
            <a:spAutoFit/>
          </a:bodyPr>
          <a:lstStyle/>
          <a:p>
            <a:r>
              <a:rPr lang="en-US" sz="1400" b="1" i="0" dirty="0">
                <a:solidFill>
                  <a:srgbClr val="92D050"/>
                </a:solidFill>
                <a:effectLst/>
              </a:rPr>
              <a:t>Future Work: </a:t>
            </a:r>
            <a:r>
              <a:rPr lang="en-US" sz="1400" b="0" i="0" dirty="0">
                <a:solidFill>
                  <a:srgbClr val="D1D5DB"/>
                </a:solidFill>
                <a:effectLst/>
              </a:rPr>
              <a:t>We aim to integrate </a:t>
            </a:r>
            <a:r>
              <a:rPr lang="en-US" sz="1400" b="1" i="0" dirty="0">
                <a:solidFill>
                  <a:srgbClr val="92D050"/>
                </a:solidFill>
                <a:effectLst/>
              </a:rPr>
              <a:t>sentiment analysis </a:t>
            </a:r>
            <a:r>
              <a:rPr lang="en-US" sz="1400" b="0" i="0" dirty="0">
                <a:solidFill>
                  <a:srgbClr val="D1D5DB"/>
                </a:solidFill>
                <a:effectLst/>
              </a:rPr>
              <a:t>from </a:t>
            </a:r>
            <a:r>
              <a:rPr lang="en-US" sz="1400" b="1" i="0" dirty="0">
                <a:solidFill>
                  <a:srgbClr val="92D050"/>
                </a:solidFill>
                <a:effectLst/>
              </a:rPr>
              <a:t>financial news </a:t>
            </a:r>
            <a:r>
              <a:rPr lang="en-US" sz="1400" b="0" i="0" dirty="0">
                <a:solidFill>
                  <a:srgbClr val="D1D5DB"/>
                </a:solidFill>
                <a:effectLst/>
              </a:rPr>
              <a:t>and </a:t>
            </a:r>
            <a:r>
              <a:rPr lang="en-US" sz="1400" b="1" i="0" dirty="0">
                <a:solidFill>
                  <a:srgbClr val="92D050"/>
                </a:solidFill>
                <a:effectLst/>
              </a:rPr>
              <a:t>social media </a:t>
            </a:r>
            <a:r>
              <a:rPr lang="en-US" sz="1400" b="0" i="0" dirty="0">
                <a:solidFill>
                  <a:srgbClr val="D1D5DB"/>
                </a:solidFill>
                <a:effectLst/>
              </a:rPr>
              <a:t>to capture </a:t>
            </a:r>
            <a:r>
              <a:rPr lang="en-US" sz="1400" b="1" i="0" dirty="0">
                <a:solidFill>
                  <a:srgbClr val="92D050"/>
                </a:solidFill>
                <a:effectLst/>
              </a:rPr>
              <a:t>market sentiment's </a:t>
            </a:r>
            <a:r>
              <a:rPr lang="en-US" sz="1400" b="0" i="0" dirty="0">
                <a:solidFill>
                  <a:srgbClr val="D1D5DB"/>
                </a:solidFill>
                <a:effectLst/>
              </a:rPr>
              <a:t>impact on stock prices. Additionally, </a:t>
            </a:r>
            <a:r>
              <a:rPr lang="en-US" sz="1400" b="1" i="0" dirty="0">
                <a:solidFill>
                  <a:srgbClr val="92D050"/>
                </a:solidFill>
                <a:effectLst/>
              </a:rPr>
              <a:t>real-time data ingestion </a:t>
            </a:r>
            <a:r>
              <a:rPr lang="en-US" sz="1400" b="0" i="0" dirty="0">
                <a:solidFill>
                  <a:srgbClr val="D1D5DB"/>
                </a:solidFill>
                <a:effectLst/>
              </a:rPr>
              <a:t>for </a:t>
            </a:r>
            <a:r>
              <a:rPr lang="en-US" sz="1400" b="1" i="0" dirty="0">
                <a:solidFill>
                  <a:srgbClr val="92D050"/>
                </a:solidFill>
                <a:effectLst/>
              </a:rPr>
              <a:t>live prediction </a:t>
            </a:r>
            <a:r>
              <a:rPr lang="en-US" sz="1400" b="0" i="0" dirty="0">
                <a:solidFill>
                  <a:srgbClr val="D1D5DB"/>
                </a:solidFill>
                <a:effectLst/>
              </a:rPr>
              <a:t>could be implemented to enhance the model’s utility.</a:t>
            </a:r>
            <a:endParaRPr lang="en-PK" sz="1400" dirty="0"/>
          </a:p>
        </p:txBody>
      </p:sp>
      <p:sp>
        <p:nvSpPr>
          <p:cNvPr id="13" name="TextBox 12">
            <a:extLst>
              <a:ext uri="{FF2B5EF4-FFF2-40B4-BE49-F238E27FC236}">
                <a16:creationId xmlns:a16="http://schemas.microsoft.com/office/drawing/2014/main" id="{B0ABE11D-BB2E-4EC2-BD50-4E43185D9762}"/>
              </a:ext>
            </a:extLst>
          </p:cNvPr>
          <p:cNvSpPr txBox="1"/>
          <p:nvPr/>
        </p:nvSpPr>
        <p:spPr>
          <a:xfrm>
            <a:off x="133350" y="5237893"/>
            <a:ext cx="8820868" cy="954107"/>
          </a:xfrm>
          <a:prstGeom prst="rect">
            <a:avLst/>
          </a:prstGeom>
          <a:noFill/>
        </p:spPr>
        <p:txBody>
          <a:bodyPr wrap="square">
            <a:spAutoFit/>
          </a:bodyPr>
          <a:lstStyle/>
          <a:p>
            <a:r>
              <a:rPr lang="en-US" sz="1400" b="1" dirty="0">
                <a:solidFill>
                  <a:srgbClr val="92D050"/>
                </a:solidFill>
              </a:rPr>
              <a:t>Conclusion: </a:t>
            </a:r>
            <a:r>
              <a:rPr lang="en-US" sz="1400" dirty="0">
                <a:solidFill>
                  <a:srgbClr val="D1D5DB"/>
                </a:solidFill>
              </a:rPr>
              <a:t>Through this detailed analytical journey, we’ve developed a </a:t>
            </a:r>
            <a:r>
              <a:rPr lang="en-US" sz="1400" b="1" dirty="0">
                <a:solidFill>
                  <a:srgbClr val="92D050"/>
                </a:solidFill>
              </a:rPr>
              <a:t>robust LSTM-based model </a:t>
            </a:r>
            <a:r>
              <a:rPr lang="en-US" sz="1400" dirty="0">
                <a:solidFill>
                  <a:srgbClr val="D1D5DB"/>
                </a:solidFill>
              </a:rPr>
              <a:t>using </a:t>
            </a:r>
            <a:r>
              <a:rPr lang="en-US" sz="1400" dirty="0" err="1">
                <a:solidFill>
                  <a:srgbClr val="D1D5DB"/>
                </a:solidFill>
              </a:rPr>
              <a:t>Keras</a:t>
            </a:r>
            <a:r>
              <a:rPr lang="en-US" sz="1400" dirty="0">
                <a:solidFill>
                  <a:srgbClr val="D1D5DB"/>
                </a:solidFill>
              </a:rPr>
              <a:t> that shows promising results in predicting </a:t>
            </a:r>
            <a:r>
              <a:rPr lang="en-US" sz="1400" b="1" dirty="0">
                <a:solidFill>
                  <a:srgbClr val="92D050"/>
                </a:solidFill>
              </a:rPr>
              <a:t>NVIDIA's stock prices</a:t>
            </a:r>
            <a:r>
              <a:rPr lang="en-US" sz="1400" dirty="0">
                <a:solidFill>
                  <a:srgbClr val="D1D5DB"/>
                </a:solidFill>
              </a:rPr>
              <a:t>. We’ve highlighted the model’s strengths in capturing complex patterns and its potential in real-world financial markets. Moving forward, we plan to refine our model and incorporate more features to capture a holistic view of market dynamics.</a:t>
            </a:r>
            <a:endParaRPr lang="en-PK" sz="1400" dirty="0">
              <a:solidFill>
                <a:srgbClr val="D1D5DB"/>
              </a:solidFill>
            </a:endParaRPr>
          </a:p>
        </p:txBody>
      </p:sp>
      <p:pic>
        <p:nvPicPr>
          <p:cNvPr id="9" name="Picture Placeholder 6" descr="A white robot with green eyes&#10;&#10;Description automatically generated">
            <a:extLst>
              <a:ext uri="{FF2B5EF4-FFF2-40B4-BE49-F238E27FC236}">
                <a16:creationId xmlns:a16="http://schemas.microsoft.com/office/drawing/2014/main" id="{3A7424B3-3AED-4E8D-9AF4-B7AB65511D61}"/>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13" b="13"/>
          <a:stretch>
            <a:fillRect/>
          </a:stretch>
        </p:blipFill>
        <p:spPr>
          <a:xfrm>
            <a:off x="8454044" y="2898791"/>
            <a:ext cx="3959208" cy="3959209"/>
          </a:xfrm>
        </p:spPr>
      </p:pic>
      <p:sp>
        <p:nvSpPr>
          <p:cNvPr id="11" name="TextBox 10">
            <a:extLst>
              <a:ext uri="{FF2B5EF4-FFF2-40B4-BE49-F238E27FC236}">
                <a16:creationId xmlns:a16="http://schemas.microsoft.com/office/drawing/2014/main" id="{E6C4F69C-8F21-419D-ABF7-D3B61F87401B}"/>
              </a:ext>
            </a:extLst>
          </p:cNvPr>
          <p:cNvSpPr txBox="1"/>
          <p:nvPr/>
        </p:nvSpPr>
        <p:spPr>
          <a:xfrm>
            <a:off x="133350" y="3877946"/>
            <a:ext cx="8892117" cy="1384995"/>
          </a:xfrm>
          <a:prstGeom prst="rect">
            <a:avLst/>
          </a:prstGeom>
          <a:noFill/>
        </p:spPr>
        <p:txBody>
          <a:bodyPr wrap="square">
            <a:spAutoFit/>
          </a:bodyPr>
          <a:lstStyle/>
          <a:p>
            <a:r>
              <a:rPr lang="en-US" sz="1400" b="1" i="0" dirty="0">
                <a:solidFill>
                  <a:srgbClr val="92D050"/>
                </a:solidFill>
                <a:effectLst/>
              </a:rPr>
              <a:t>Balancing Economic Gain with Ethical Considerations</a:t>
            </a:r>
            <a:r>
              <a:rPr lang="en-US" sz="1400" b="1" dirty="0">
                <a:solidFill>
                  <a:srgbClr val="92D050"/>
                </a:solidFill>
              </a:rPr>
              <a:t>: </a:t>
            </a:r>
            <a:r>
              <a:rPr lang="en-US" sz="1400" b="0" i="0" dirty="0">
                <a:solidFill>
                  <a:srgbClr val="D1D5DB"/>
                </a:solidFill>
                <a:effectLst/>
              </a:rPr>
              <a:t>The integration of AI in stock predictions carries significant economic implications, potentially streamlining market analysis and opening new investment opportunities. Technologically, it pushes the boundaries of machine learning, necessitating advanced computational resources and data processing capabilities. Ethically, however, it raises concerns regarding market fairness, data privacy, and the transparency of AI-driven decisions, necessitating a robust framework for responsible AI usage in financial domains.</a:t>
            </a:r>
            <a:endParaRPr lang="en-PK" sz="1400" dirty="0"/>
          </a:p>
        </p:txBody>
      </p:sp>
    </p:spTree>
    <p:extLst>
      <p:ext uri="{BB962C8B-B14F-4D97-AF65-F5344CB8AC3E}">
        <p14:creationId xmlns:p14="http://schemas.microsoft.com/office/powerpoint/2010/main" val="314979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8FB0AD-C6FB-4943-BE33-2DA40563E3E5}"/>
              </a:ext>
            </a:extLst>
          </p:cNvPr>
          <p:cNvSpPr txBox="1"/>
          <p:nvPr/>
        </p:nvSpPr>
        <p:spPr>
          <a:xfrm>
            <a:off x="762000" y="155093"/>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References</a:t>
            </a:r>
            <a:endParaRPr lang="en-PK" sz="4400" b="1" dirty="0">
              <a:solidFill>
                <a:srgbClr val="92D050"/>
              </a:solidFill>
              <a:latin typeface="+mj-lt"/>
              <a:cs typeface="Rajdhani" panose="02000000000000000000" pitchFamily="2" charset="0"/>
            </a:endParaRPr>
          </a:p>
        </p:txBody>
      </p:sp>
      <p:sp>
        <p:nvSpPr>
          <p:cNvPr id="4" name="TextBox 3">
            <a:extLst>
              <a:ext uri="{FF2B5EF4-FFF2-40B4-BE49-F238E27FC236}">
                <a16:creationId xmlns:a16="http://schemas.microsoft.com/office/drawing/2014/main" id="{04AC4C71-BC9D-4C84-AF06-D05427CCF355}"/>
              </a:ext>
            </a:extLst>
          </p:cNvPr>
          <p:cNvSpPr txBox="1"/>
          <p:nvPr/>
        </p:nvSpPr>
        <p:spPr>
          <a:xfrm>
            <a:off x="249766" y="941467"/>
            <a:ext cx="11692467" cy="5355312"/>
          </a:xfrm>
          <a:prstGeom prst="rect">
            <a:avLst/>
          </a:prstGeom>
          <a:noFill/>
        </p:spPr>
        <p:txBody>
          <a:bodyPr wrap="square">
            <a:spAutoFit/>
          </a:bodyPr>
          <a:lstStyle/>
          <a:p>
            <a:r>
              <a:rPr lang="en-GB" sz="1800" u="none" strike="noStrike" kern="150" dirty="0">
                <a:solidFill>
                  <a:srgbClr val="92D050"/>
                </a:solidFill>
                <a:effectLst/>
                <a:ea typeface="Noto Serif CJK SC"/>
                <a:cs typeface="Lohit Devanagari"/>
                <a:hlinkClick r:id="rId2">
                  <a:extLst>
                    <a:ext uri="{A12FA001-AC4F-418D-AE19-62706E023703}">
                      <ahyp:hlinkClr xmlns:ahyp="http://schemas.microsoft.com/office/drawing/2018/hyperlinkcolor" val="tx"/>
                    </a:ext>
                  </a:extLst>
                </a:hlinkClick>
              </a:rPr>
              <a:t>https://www.sciencedirect.com/science/article/pii/S0957417422001452</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3">
                  <a:extLst>
                    <a:ext uri="{A12FA001-AC4F-418D-AE19-62706E023703}">
                      <ahyp:hlinkClr xmlns:ahyp="http://schemas.microsoft.com/office/drawing/2018/hyperlinkcolor" val="tx"/>
                    </a:ext>
                  </a:extLst>
                </a:hlinkClick>
              </a:rPr>
              <a:t>https://medium.com/@zahmed333/stock-price-prediction-with-keras-df87b05e5906</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4">
                  <a:extLst>
                    <a:ext uri="{A12FA001-AC4F-418D-AE19-62706E023703}">
                      <ahyp:hlinkClr xmlns:ahyp="http://schemas.microsoft.com/office/drawing/2018/hyperlinkcolor" val="tx"/>
                    </a:ext>
                  </a:extLst>
                </a:hlinkClick>
              </a:rPr>
              <a:t>https://towardsdatascience.com/technical-analysis-library-to-financial-datasets-with-pandas-python-4b2b390d3543</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5">
                  <a:extLst>
                    <a:ext uri="{A12FA001-AC4F-418D-AE19-62706E023703}">
                      <ahyp:hlinkClr xmlns:ahyp="http://schemas.microsoft.com/office/drawing/2018/hyperlinkcolor" val="tx"/>
                    </a:ext>
                  </a:extLst>
                </a:hlinkClick>
              </a:rPr>
              <a:t>https://ieeexplore.ieee.org/document/8862225</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6">
                  <a:extLst>
                    <a:ext uri="{A12FA001-AC4F-418D-AE19-62706E023703}">
                      <ahyp:hlinkClr xmlns:ahyp="http://schemas.microsoft.com/office/drawing/2018/hyperlinkcolor" val="tx"/>
                    </a:ext>
                  </a:extLst>
                </a:hlinkClick>
              </a:rPr>
              <a:t>https://www.researchgate.net/publication/</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7">
                  <a:extLst>
                    <a:ext uri="{A12FA001-AC4F-418D-AE19-62706E023703}">
                      <ahyp:hlinkClr xmlns:ahyp="http://schemas.microsoft.com/office/drawing/2018/hyperlinkcolor" val="tx"/>
                    </a:ext>
                  </a:extLst>
                </a:hlinkClick>
              </a:rPr>
              <a:t>371043240_Financial_Prices_Prediction_of_Stock_Market_using_Supervised_Machine_Learning_Models</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8">
                  <a:extLst>
                    <a:ext uri="{A12FA001-AC4F-418D-AE19-62706E023703}">
                      <ahyp:hlinkClr xmlns:ahyp="http://schemas.microsoft.com/office/drawing/2018/hyperlinkcolor" val="tx"/>
                    </a:ext>
                  </a:extLst>
                </a:hlinkClick>
              </a:rPr>
              <a:t>https://towardsdatascience.com/illustrated-guide-to-lstms-and-gru-s-a-step-by-step-explanation-44e9eb85bf21</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9">
                  <a:extLst>
                    <a:ext uri="{A12FA001-AC4F-418D-AE19-62706E023703}">
                      <ahyp:hlinkClr xmlns:ahyp="http://schemas.microsoft.com/office/drawing/2018/hyperlinkcolor" val="tx"/>
                    </a:ext>
                  </a:extLst>
                </a:hlinkClick>
              </a:rPr>
              <a:t>https://www.techrxiv.org/doi/full/10.36227/techrxiv.15103602.v1</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10">
                  <a:extLst>
                    <a:ext uri="{A12FA001-AC4F-418D-AE19-62706E023703}">
                      <ahyp:hlinkClr xmlns:ahyp="http://schemas.microsoft.com/office/drawing/2018/hyperlinkcolor" val="tx"/>
                    </a:ext>
                  </a:extLst>
                </a:hlinkClick>
              </a:rPr>
              <a:t>https://www.sciencedirect.com/science/article/pii/S2666827022000378</a:t>
            </a:r>
            <a:endParaRPr lang="en-PK" sz="1800" kern="150" dirty="0">
              <a:solidFill>
                <a:srgbClr val="92D050"/>
              </a:solidFill>
              <a:effectLst/>
              <a:ea typeface="Noto Serif CJK SC"/>
              <a:cs typeface="Lohit Devanagari"/>
            </a:endParaRPr>
          </a:p>
          <a:p>
            <a:r>
              <a:rPr lang="en-GB" sz="1800" kern="150" dirty="0">
                <a:solidFill>
                  <a:srgbClr val="92D050"/>
                </a:solidFill>
                <a:effectLst/>
                <a:ea typeface="Noto Serif CJK SC"/>
                <a:cs typeface="Lohit Devanagari"/>
              </a:rPr>
              <a:t> </a:t>
            </a:r>
            <a:endParaRPr lang="en-PK" sz="1800" kern="150" dirty="0">
              <a:solidFill>
                <a:srgbClr val="92D050"/>
              </a:solidFill>
              <a:effectLst/>
              <a:ea typeface="Noto Serif CJK SC"/>
              <a:cs typeface="Lohit Devanagari"/>
            </a:endParaRPr>
          </a:p>
          <a:p>
            <a:r>
              <a:rPr lang="en-GB" sz="1800" u="none" strike="noStrike" kern="150" dirty="0">
                <a:solidFill>
                  <a:srgbClr val="92D050"/>
                </a:solidFill>
                <a:effectLst/>
                <a:ea typeface="Noto Serif CJK SC"/>
                <a:cs typeface="Lohit Devanagari"/>
                <a:hlinkClick r:id="rId11">
                  <a:extLst>
                    <a:ext uri="{A12FA001-AC4F-418D-AE19-62706E023703}">
                      <ahyp:hlinkClr xmlns:ahyp="http://schemas.microsoft.com/office/drawing/2018/hyperlinkcolor" val="tx"/>
                    </a:ext>
                  </a:extLst>
                </a:hlinkClick>
              </a:rPr>
              <a:t>https://arxiv.org/abs/2305.14378</a:t>
            </a:r>
            <a:endParaRPr lang="en-PK" sz="1800" kern="150" dirty="0">
              <a:solidFill>
                <a:srgbClr val="92D050"/>
              </a:solidFill>
              <a:effectLst/>
              <a:ea typeface="Noto Serif CJK SC"/>
              <a:cs typeface="Lohit Devanagari"/>
            </a:endParaRPr>
          </a:p>
        </p:txBody>
      </p:sp>
    </p:spTree>
    <p:extLst>
      <p:ext uri="{BB962C8B-B14F-4D97-AF65-F5344CB8AC3E}">
        <p14:creationId xmlns:p14="http://schemas.microsoft.com/office/powerpoint/2010/main" val="3418513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5774" y="2321004"/>
            <a:ext cx="8220452" cy="2215991"/>
          </a:xfrm>
          <a:prstGeom prst="rect">
            <a:avLst/>
          </a:prstGeom>
          <a:noFill/>
        </p:spPr>
        <p:txBody>
          <a:bodyPr wrap="square" rtlCol="0">
            <a:spAutoFit/>
          </a:bodyPr>
          <a:lstStyle/>
          <a:p>
            <a:pPr algn="ctr"/>
            <a:r>
              <a:rPr lang="en-IN" sz="13800" b="1" dirty="0">
                <a:solidFill>
                  <a:srgbClr val="92D050"/>
                </a:solidFill>
                <a:latin typeface="+mj-lt"/>
                <a:cs typeface="Rajdhani" panose="02000000000000000000" pitchFamily="2" charset="0"/>
              </a:rPr>
              <a:t>THANK YOU</a:t>
            </a:r>
          </a:p>
        </p:txBody>
      </p:sp>
    </p:spTree>
    <p:extLst>
      <p:ext uri="{BB962C8B-B14F-4D97-AF65-F5344CB8AC3E}">
        <p14:creationId xmlns:p14="http://schemas.microsoft.com/office/powerpoint/2010/main" val="412075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2CF437-1492-4C5D-B879-7418D8C4922E}"/>
              </a:ext>
            </a:extLst>
          </p:cNvPr>
          <p:cNvGrpSpPr/>
          <p:nvPr/>
        </p:nvGrpSpPr>
        <p:grpSpPr>
          <a:xfrm>
            <a:off x="0" y="0"/>
            <a:ext cx="12192000" cy="6702538"/>
            <a:chOff x="0" y="0"/>
            <a:chExt cx="12192000" cy="6702538"/>
          </a:xfrm>
        </p:grpSpPr>
        <p:sp>
          <p:nvSpPr>
            <p:cNvPr id="2" name="Rectangle 1">
              <a:extLst>
                <a:ext uri="{FF2B5EF4-FFF2-40B4-BE49-F238E27FC236}">
                  <a16:creationId xmlns:a16="http://schemas.microsoft.com/office/drawing/2014/main" id="{02C55C9B-6E5F-419C-BCD8-7045FE59F643}"/>
                </a:ext>
              </a:extLst>
            </p:cNvPr>
            <p:cNvSpPr/>
            <p:nvPr/>
          </p:nvSpPr>
          <p:spPr>
            <a:xfrm>
              <a:off x="0" y="0"/>
              <a:ext cx="12192000" cy="883045"/>
            </a:xfrm>
            <a:prstGeom prst="rect">
              <a:avLst/>
            </a:prstGeom>
            <a:gradFill flip="none" rotWithShape="1">
              <a:gsLst>
                <a:gs pos="0">
                  <a:srgbClr val="0B0464">
                    <a:shade val="30000"/>
                    <a:satMod val="115000"/>
                  </a:srgbClr>
                </a:gs>
                <a:gs pos="50000">
                  <a:srgbClr val="0B0464">
                    <a:shade val="67500"/>
                    <a:satMod val="115000"/>
                  </a:srgbClr>
                </a:gs>
                <a:gs pos="100000">
                  <a:srgbClr val="0B046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6" name="TextBox 5">
              <a:extLst>
                <a:ext uri="{FF2B5EF4-FFF2-40B4-BE49-F238E27FC236}">
                  <a16:creationId xmlns:a16="http://schemas.microsoft.com/office/drawing/2014/main" id="{2E0E0B04-0A46-4AA6-978D-8D4D248DB355}"/>
                </a:ext>
              </a:extLst>
            </p:cNvPr>
            <p:cNvSpPr txBox="1"/>
            <p:nvPr/>
          </p:nvSpPr>
          <p:spPr>
            <a:xfrm>
              <a:off x="1130710" y="20772"/>
              <a:ext cx="9930580" cy="954107"/>
            </a:xfrm>
            <a:prstGeom prst="rect">
              <a:avLst/>
            </a:prstGeom>
          </p:spPr>
          <p:txBody>
            <a:bodyPr wrap="square">
              <a:spAutoFit/>
            </a:bodyPr>
            <a:lstStyle>
              <a:defPPr>
                <a:defRPr lang="en-US"/>
              </a:defPPr>
              <a:lvl1pPr algn="ctr">
                <a:defRPr sz="4400" b="1" i="0">
                  <a:solidFill>
                    <a:srgbClr val="92D050"/>
                  </a:solidFill>
                  <a:effectLst/>
                  <a:latin typeface="+mj-lt"/>
                  <a:cs typeface="Rajdhani" panose="02000000000000000000" pitchFamily="2" charset="0"/>
                </a:defRPr>
              </a:lvl1pPr>
            </a:lstStyle>
            <a:p>
              <a:r>
                <a:rPr lang="en-US" sz="2800" dirty="0"/>
                <a:t>Advanced Analysis of NVIDIA Corporation Stock </a:t>
              </a:r>
            </a:p>
            <a:p>
              <a:r>
                <a:rPr lang="en-US" sz="2800" dirty="0"/>
                <a:t>Using LSTM Neural Networks</a:t>
              </a:r>
            </a:p>
          </p:txBody>
        </p:sp>
        <p:grpSp>
          <p:nvGrpSpPr>
            <p:cNvPr id="5" name="Group 4">
              <a:extLst>
                <a:ext uri="{FF2B5EF4-FFF2-40B4-BE49-F238E27FC236}">
                  <a16:creationId xmlns:a16="http://schemas.microsoft.com/office/drawing/2014/main" id="{49838775-E6E8-4A53-BA43-983726C6EE3F}"/>
                </a:ext>
              </a:extLst>
            </p:cNvPr>
            <p:cNvGrpSpPr/>
            <p:nvPr/>
          </p:nvGrpSpPr>
          <p:grpSpPr>
            <a:xfrm>
              <a:off x="0" y="883045"/>
              <a:ext cx="12192000" cy="5819493"/>
              <a:chOff x="0" y="883045"/>
              <a:chExt cx="12192000" cy="5819493"/>
            </a:xfrm>
          </p:grpSpPr>
          <p:pic>
            <p:nvPicPr>
              <p:cNvPr id="3" name="Picture 2">
                <a:extLst>
                  <a:ext uri="{FF2B5EF4-FFF2-40B4-BE49-F238E27FC236}">
                    <a16:creationId xmlns:a16="http://schemas.microsoft.com/office/drawing/2014/main" id="{65EBE9B1-F951-4E2C-849A-ABCC0F7F5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3045"/>
                <a:ext cx="12192000" cy="5819493"/>
              </a:xfrm>
              <a:prstGeom prst="rect">
                <a:avLst/>
              </a:prstGeom>
            </p:spPr>
          </p:pic>
          <p:sp>
            <p:nvSpPr>
              <p:cNvPr id="4" name="TextBox 3">
                <a:extLst>
                  <a:ext uri="{FF2B5EF4-FFF2-40B4-BE49-F238E27FC236}">
                    <a16:creationId xmlns:a16="http://schemas.microsoft.com/office/drawing/2014/main" id="{FE6F9280-A8E3-4655-AA0A-E9A000EFB7E1}"/>
                  </a:ext>
                </a:extLst>
              </p:cNvPr>
              <p:cNvSpPr txBox="1"/>
              <p:nvPr/>
            </p:nvSpPr>
            <p:spPr>
              <a:xfrm>
                <a:off x="237067" y="1032385"/>
                <a:ext cx="2525797" cy="3231654"/>
              </a:xfrm>
              <a:prstGeom prst="rect">
                <a:avLst/>
              </a:prstGeom>
              <a:noFill/>
            </p:spPr>
            <p:txBody>
              <a:bodyPr wrap="square" rtlCol="0">
                <a:spAutoFit/>
              </a:bodyPr>
              <a:lstStyle/>
              <a:p>
                <a:pPr>
                  <a:lnSpc>
                    <a:spcPct val="150000"/>
                  </a:lnSpc>
                </a:pPr>
                <a:r>
                  <a:rPr lang="en-US" sz="1200" b="1" i="0" dirty="0">
                    <a:solidFill>
                      <a:srgbClr val="92D050"/>
                    </a:solidFill>
                    <a:effectLst/>
                  </a:rPr>
                  <a:t>Objective</a:t>
                </a:r>
                <a:r>
                  <a:rPr lang="en-US" sz="1200" b="0" i="0" dirty="0">
                    <a:solidFill>
                      <a:srgbClr val="92D050"/>
                    </a:solidFill>
                    <a:effectLst/>
                  </a:rPr>
                  <a:t>: </a:t>
                </a:r>
              </a:p>
              <a:p>
                <a:r>
                  <a:rPr lang="en-US" sz="1200" b="0" i="0" dirty="0">
                    <a:solidFill>
                      <a:schemeClr val="bg1"/>
                    </a:solidFill>
                    <a:effectLst/>
                  </a:rPr>
                  <a:t>To conduct a thorough analysis of NVIDIA's stock data using advanced machine learning techniques.</a:t>
                </a:r>
              </a:p>
              <a:p>
                <a:pPr>
                  <a:lnSpc>
                    <a:spcPct val="150000"/>
                  </a:lnSpc>
                </a:pPr>
                <a:r>
                  <a:rPr lang="en-US" sz="1200" b="1" i="0" dirty="0">
                    <a:solidFill>
                      <a:srgbClr val="92D050"/>
                    </a:solidFill>
                    <a:effectLst/>
                  </a:rPr>
                  <a:t>Methodology</a:t>
                </a:r>
                <a:r>
                  <a:rPr lang="en-US" sz="1200" b="0" i="0" dirty="0">
                    <a:solidFill>
                      <a:srgbClr val="92D050"/>
                    </a:solidFill>
                    <a:effectLst/>
                  </a:rPr>
                  <a:t>: </a:t>
                </a:r>
              </a:p>
              <a:p>
                <a:r>
                  <a:rPr lang="en-US" sz="1200" b="0" i="0" dirty="0">
                    <a:solidFill>
                      <a:schemeClr val="bg1"/>
                    </a:solidFill>
                    <a:effectLst/>
                  </a:rPr>
                  <a:t>Implementation of </a:t>
                </a:r>
                <a:r>
                  <a:rPr lang="en-US" sz="1200" b="0" i="0" dirty="0">
                    <a:solidFill>
                      <a:srgbClr val="92D050"/>
                    </a:solidFill>
                    <a:effectLst/>
                  </a:rPr>
                  <a:t>Long Short-Term Memory (LSTM) </a:t>
                </a:r>
                <a:r>
                  <a:rPr lang="en-US" sz="1200" b="0" i="0" dirty="0">
                    <a:solidFill>
                      <a:schemeClr val="bg1"/>
                    </a:solidFill>
                    <a:effectLst/>
                  </a:rPr>
                  <a:t>neural networks to forecast stock prices, leveraging the capabilities of </a:t>
                </a:r>
                <a:r>
                  <a:rPr lang="en-US" sz="1200" b="0" i="0" dirty="0" err="1">
                    <a:solidFill>
                      <a:schemeClr val="bg1"/>
                    </a:solidFill>
                    <a:effectLst/>
                  </a:rPr>
                  <a:t>Keras</a:t>
                </a:r>
                <a:r>
                  <a:rPr lang="en-US" sz="1200" b="0" i="0" dirty="0">
                    <a:solidFill>
                      <a:schemeClr val="bg1"/>
                    </a:solidFill>
                    <a:effectLst/>
                  </a:rPr>
                  <a:t> in Python.</a:t>
                </a:r>
              </a:p>
              <a:p>
                <a:endParaRPr lang="en-US" sz="1200" dirty="0">
                  <a:solidFill>
                    <a:schemeClr val="bg1"/>
                  </a:solidFill>
                </a:endParaRPr>
              </a:p>
              <a:p>
                <a:r>
                  <a:rPr lang="en-US" sz="1200" b="1" i="0" dirty="0">
                    <a:solidFill>
                      <a:srgbClr val="92D050"/>
                    </a:solidFill>
                    <a:effectLst/>
                  </a:rPr>
                  <a:t>For Code and graphs:</a:t>
                </a:r>
              </a:p>
              <a:p>
                <a:r>
                  <a:rPr lang="en-US" sz="1200" dirty="0">
                    <a:solidFill>
                      <a:schemeClr val="bg1"/>
                    </a:solidFill>
                  </a:rPr>
                  <a:t>GitHub Repo Link: </a:t>
                </a:r>
                <a:r>
                  <a:rPr lang="en-US" sz="1200" dirty="0">
                    <a:solidFill>
                      <a:srgbClr val="92D050"/>
                    </a:solidFill>
                    <a:hlinkClick r:id="rId3">
                      <a:extLst>
                        <a:ext uri="{A12FA001-AC4F-418D-AE19-62706E023703}">
                          <ahyp:hlinkClr xmlns:ahyp="http://schemas.microsoft.com/office/drawing/2018/hyperlinkcolor" val="tx"/>
                        </a:ext>
                      </a:extLst>
                    </a:hlinkClick>
                  </a:rPr>
                  <a:t>https://github.com/ameerhamza95/ML-NN_Stock_Market_Assignment.git</a:t>
                </a:r>
                <a:endParaRPr lang="en-US" sz="1200" b="0" i="0" dirty="0">
                  <a:solidFill>
                    <a:srgbClr val="92D050"/>
                  </a:solidFill>
                  <a:effectLst/>
                </a:endParaRPr>
              </a:p>
            </p:txBody>
          </p:sp>
          <p:sp>
            <p:nvSpPr>
              <p:cNvPr id="7" name="TextBox 6">
                <a:extLst>
                  <a:ext uri="{FF2B5EF4-FFF2-40B4-BE49-F238E27FC236}">
                    <a16:creationId xmlns:a16="http://schemas.microsoft.com/office/drawing/2014/main" id="{FCC30095-8673-4D31-8EE9-6E12DC8D0289}"/>
                  </a:ext>
                </a:extLst>
              </p:cNvPr>
              <p:cNvSpPr txBox="1"/>
              <p:nvPr/>
            </p:nvSpPr>
            <p:spPr>
              <a:xfrm>
                <a:off x="9000067" y="1032385"/>
                <a:ext cx="3191933" cy="3600986"/>
              </a:xfrm>
              <a:prstGeom prst="rect">
                <a:avLst/>
              </a:prstGeom>
              <a:noFill/>
            </p:spPr>
            <p:txBody>
              <a:bodyPr wrap="square">
                <a:spAutoFit/>
              </a:bodyPr>
              <a:lstStyle/>
              <a:p>
                <a:r>
                  <a:rPr lang="en-US" sz="1200" b="1" i="0" dirty="0">
                    <a:solidFill>
                      <a:srgbClr val="92D050"/>
                    </a:solidFill>
                    <a:effectLst/>
                  </a:rPr>
                  <a:t>        Group Information:</a:t>
                </a:r>
                <a:endParaRPr lang="en-US" sz="1200" b="0" i="0" dirty="0">
                  <a:solidFill>
                    <a:srgbClr val="92D050"/>
                  </a:solidFill>
                  <a:effectLst/>
                </a:endParaRPr>
              </a:p>
              <a:p>
                <a:r>
                  <a:rPr lang="en-US" sz="1200" b="0" i="0" dirty="0">
                    <a:solidFill>
                      <a:schemeClr val="bg1"/>
                    </a:solidFill>
                    <a:effectLst/>
                  </a:rPr>
                  <a:t>        Group Number: Stock Market 3</a:t>
                </a:r>
              </a:p>
              <a:p>
                <a:r>
                  <a:rPr lang="en-US" sz="1200" b="1" i="0" dirty="0">
                    <a:solidFill>
                      <a:srgbClr val="92D050"/>
                    </a:solidFill>
                    <a:effectLst/>
                  </a:rPr>
                  <a:t>        Team Members and Contributions</a:t>
                </a:r>
                <a:r>
                  <a:rPr lang="en-US" sz="1200" b="0" i="0" dirty="0">
                    <a:solidFill>
                      <a:srgbClr val="92D050"/>
                    </a:solidFill>
                    <a:effectLst/>
                  </a:rPr>
                  <a:t>:</a:t>
                </a:r>
              </a:p>
              <a:p>
                <a:pPr marL="685800" lvl="1" indent="-228600">
                  <a:buFont typeface="Arial" panose="020B0604020202020204" pitchFamily="34" charset="0"/>
                  <a:buChar char="•"/>
                </a:pPr>
                <a:r>
                  <a:rPr lang="en-US" sz="1200" b="1" i="0" dirty="0">
                    <a:solidFill>
                      <a:srgbClr val="92D050"/>
                    </a:solidFill>
                    <a:effectLst/>
                  </a:rPr>
                  <a:t>Muhammad Sarmad</a:t>
                </a:r>
                <a:r>
                  <a:rPr lang="en-US" sz="1200" b="0" i="0" dirty="0">
                    <a:solidFill>
                      <a:srgbClr val="92D050"/>
                    </a:solidFill>
                    <a:effectLst/>
                  </a:rPr>
                  <a:t>- </a:t>
                </a:r>
                <a:r>
                  <a:rPr lang="en-US" sz="1200" b="0" i="0" dirty="0">
                    <a:solidFill>
                      <a:schemeClr val="bg1"/>
                    </a:solidFill>
                    <a:effectLst/>
                  </a:rPr>
                  <a:t>Led the data preprocessing and normalization efforts.</a:t>
                </a:r>
              </a:p>
              <a:p>
                <a:pPr marL="685800" lvl="1" indent="-228600">
                  <a:buFont typeface="Arial" panose="020B0604020202020204" pitchFamily="34" charset="0"/>
                  <a:buChar char="•"/>
                </a:pPr>
                <a:r>
                  <a:rPr lang="en-US" sz="1200" b="1" i="0" dirty="0">
                    <a:solidFill>
                      <a:srgbClr val="92D050"/>
                    </a:solidFill>
                    <a:effectLst/>
                  </a:rPr>
                  <a:t>Ghazanfar Ali</a:t>
                </a:r>
                <a:r>
                  <a:rPr lang="en-US" sz="1200" b="0" i="0" dirty="0">
                    <a:solidFill>
                      <a:srgbClr val="92D050"/>
                    </a:solidFill>
                    <a:effectLst/>
                  </a:rPr>
                  <a:t>- </a:t>
                </a:r>
                <a:r>
                  <a:rPr lang="en-US" sz="1200" b="0" i="0" dirty="0">
                    <a:solidFill>
                      <a:schemeClr val="bg1"/>
                    </a:solidFill>
                    <a:effectLst/>
                  </a:rPr>
                  <a:t>Specialized in model architecture design and parameter tuning.</a:t>
                </a:r>
              </a:p>
              <a:p>
                <a:pPr marL="685800" lvl="1" indent="-228600">
                  <a:buFont typeface="Arial" panose="020B0604020202020204" pitchFamily="34" charset="0"/>
                  <a:buChar char="•"/>
                </a:pPr>
                <a:r>
                  <a:rPr lang="en-US" sz="1200" b="1" dirty="0">
                    <a:solidFill>
                      <a:srgbClr val="92D050"/>
                    </a:solidFill>
                  </a:rPr>
                  <a:t>Muhammad Ameer Hamza</a:t>
                </a:r>
                <a:r>
                  <a:rPr lang="en-US" sz="1200" b="0" i="0" dirty="0">
                    <a:solidFill>
                      <a:srgbClr val="92D050"/>
                    </a:solidFill>
                    <a:effectLst/>
                  </a:rPr>
                  <a:t>- </a:t>
                </a:r>
                <a:r>
                  <a:rPr lang="en-US" sz="1200" b="0" i="0" dirty="0">
                    <a:solidFill>
                      <a:schemeClr val="bg1"/>
                    </a:solidFill>
                    <a:effectLst/>
                  </a:rPr>
                  <a:t>Focused on training the LSTM model and optimizing performance.</a:t>
                </a:r>
              </a:p>
              <a:p>
                <a:pPr marL="685800" lvl="1" indent="-228600">
                  <a:buFont typeface="Arial" panose="020B0604020202020204" pitchFamily="34" charset="0"/>
                  <a:buChar char="•"/>
                </a:pPr>
                <a:r>
                  <a:rPr lang="en-US" sz="1200" b="1" i="0" dirty="0">
                    <a:solidFill>
                      <a:srgbClr val="92D050"/>
                    </a:solidFill>
                    <a:effectLst/>
                  </a:rPr>
                  <a:t>Yasi Aslam</a:t>
                </a:r>
                <a:r>
                  <a:rPr lang="en-US" sz="1200" b="0" i="0" dirty="0">
                    <a:solidFill>
                      <a:srgbClr val="92D050"/>
                    </a:solidFill>
                    <a:effectLst/>
                  </a:rPr>
                  <a:t>- </a:t>
                </a:r>
                <a:r>
                  <a:rPr lang="en-US" sz="1200" b="0" i="0" dirty="0">
                    <a:solidFill>
                      <a:schemeClr val="bg1"/>
                    </a:solidFill>
                    <a:effectLst/>
                  </a:rPr>
                  <a:t>Conducted the results analysis and prepared visualizations.</a:t>
                </a:r>
              </a:p>
              <a:p>
                <a:pPr marL="685800" lvl="1" indent="-228600">
                  <a:buFont typeface="Arial" panose="020B0604020202020204" pitchFamily="34" charset="0"/>
                  <a:buChar char="•"/>
                </a:pPr>
                <a:r>
                  <a:rPr lang="en-US" sz="1200" b="1" i="0" dirty="0" err="1">
                    <a:solidFill>
                      <a:srgbClr val="92D050"/>
                    </a:solidFill>
                    <a:effectLst/>
                  </a:rPr>
                  <a:t>Thanooja</a:t>
                </a:r>
                <a:r>
                  <a:rPr lang="en-US" sz="1200" b="1" i="0" dirty="0">
                    <a:solidFill>
                      <a:srgbClr val="92D050"/>
                    </a:solidFill>
                    <a:effectLst/>
                  </a:rPr>
                  <a:t> </a:t>
                </a:r>
                <a:r>
                  <a:rPr lang="en-US" sz="1200" b="1" i="0" dirty="0" err="1">
                    <a:solidFill>
                      <a:srgbClr val="92D050"/>
                    </a:solidFill>
                    <a:effectLst/>
                  </a:rPr>
                  <a:t>Yaggadi</a:t>
                </a:r>
                <a:r>
                  <a:rPr lang="en-US" sz="1200" b="1" i="0" dirty="0">
                    <a:solidFill>
                      <a:srgbClr val="92D050"/>
                    </a:solidFill>
                    <a:effectLst/>
                  </a:rPr>
                  <a:t>-</a:t>
                </a:r>
                <a:r>
                  <a:rPr lang="en-US" sz="1200" b="1" i="0" dirty="0">
                    <a:solidFill>
                      <a:schemeClr val="bg1"/>
                    </a:solidFill>
                    <a:effectLst/>
                  </a:rPr>
                  <a:t> </a:t>
                </a:r>
                <a:r>
                  <a:rPr lang="en-US" sz="1200" b="0" i="0" dirty="0">
                    <a:solidFill>
                      <a:schemeClr val="bg1"/>
                    </a:solidFill>
                    <a:effectLst/>
                  </a:rPr>
                  <a:t>Compiled literature review and handled the ethical considerations of AI in stock forecasting.</a:t>
                </a:r>
              </a:p>
            </p:txBody>
          </p:sp>
        </p:grpSp>
      </p:grpSp>
    </p:spTree>
    <p:extLst>
      <p:ext uri="{BB962C8B-B14F-4D97-AF65-F5344CB8AC3E}">
        <p14:creationId xmlns:p14="http://schemas.microsoft.com/office/powerpoint/2010/main" val="378940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4848" y="541044"/>
            <a:ext cx="4902304"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OVERVIEW OF NVIDIA</a:t>
            </a:r>
            <a:endParaRPr lang="en-IN" sz="4400" dirty="0">
              <a:solidFill>
                <a:srgbClr val="92D050"/>
              </a:solidFill>
              <a:latin typeface="+mj-lt"/>
              <a:cs typeface="Rajdhani" panose="02000000000000000000" pitchFamily="2" charset="0"/>
            </a:endParaRPr>
          </a:p>
        </p:txBody>
      </p:sp>
      <p:sp>
        <p:nvSpPr>
          <p:cNvPr id="3" name="Rectangle 2"/>
          <p:cNvSpPr/>
          <p:nvPr/>
        </p:nvSpPr>
        <p:spPr>
          <a:xfrm>
            <a:off x="535459" y="3712517"/>
            <a:ext cx="6218775" cy="2650726"/>
          </a:xfrm>
          <a:prstGeom prst="rect">
            <a:avLst/>
          </a:prstGeom>
        </p:spPr>
        <p:txBody>
          <a:bodyPr wrap="square">
            <a:spAutoFit/>
          </a:bodyPr>
          <a:lstStyle/>
          <a:p>
            <a:pPr algn="ctr">
              <a:lnSpc>
                <a:spcPct val="150000"/>
              </a:lnSpc>
            </a:pPr>
            <a:r>
              <a:rPr lang="en-US" sz="1400" b="1" dirty="0">
                <a:solidFill>
                  <a:srgbClr val="77B900"/>
                </a:solidFill>
                <a:cs typeface="Baloo 2" pitchFamily="2" charset="0"/>
              </a:rPr>
              <a:t>NVIDIA Corporation</a:t>
            </a:r>
            <a:r>
              <a:rPr lang="en-US" sz="1400" dirty="0">
                <a:solidFill>
                  <a:schemeClr val="bg1"/>
                </a:solidFill>
                <a:cs typeface="Baloo 2" pitchFamily="2" charset="0"/>
              </a:rPr>
              <a:t>, based in Santa Clara, California, is a globally renowned technology company. Founded in </a:t>
            </a:r>
            <a:r>
              <a:rPr lang="en-US" sz="1400" b="1" dirty="0">
                <a:solidFill>
                  <a:srgbClr val="77B900"/>
                </a:solidFill>
                <a:cs typeface="Baloo 2" pitchFamily="2" charset="0"/>
              </a:rPr>
              <a:t>1993</a:t>
            </a:r>
            <a:r>
              <a:rPr lang="en-US" sz="1400" dirty="0">
                <a:solidFill>
                  <a:schemeClr val="bg1"/>
                </a:solidFill>
                <a:cs typeface="Baloo 2" pitchFamily="2" charset="0"/>
              </a:rPr>
              <a:t> by </a:t>
            </a:r>
            <a:r>
              <a:rPr lang="en-US" sz="1400" b="1" dirty="0">
                <a:solidFill>
                  <a:srgbClr val="77B900"/>
                </a:solidFill>
                <a:cs typeface="Baloo 2" pitchFamily="2" charset="0"/>
              </a:rPr>
              <a:t>Jensen Huang</a:t>
            </a:r>
            <a:r>
              <a:rPr lang="en-US" sz="1400" dirty="0">
                <a:solidFill>
                  <a:srgbClr val="77B900"/>
                </a:solidFill>
                <a:cs typeface="Baloo 2" pitchFamily="2" charset="0"/>
              </a:rPr>
              <a:t>,</a:t>
            </a:r>
            <a:r>
              <a:rPr lang="en-US" sz="1400" b="1" dirty="0">
                <a:solidFill>
                  <a:srgbClr val="77B900"/>
                </a:solidFill>
                <a:cs typeface="Baloo 2" pitchFamily="2" charset="0"/>
              </a:rPr>
              <a:t> Chris </a:t>
            </a:r>
            <a:r>
              <a:rPr lang="en-US" sz="1400" b="1" dirty="0" err="1">
                <a:solidFill>
                  <a:srgbClr val="77B900"/>
                </a:solidFill>
                <a:cs typeface="Baloo 2" pitchFamily="2" charset="0"/>
              </a:rPr>
              <a:t>Malachowsky</a:t>
            </a:r>
            <a:r>
              <a:rPr lang="en-US" sz="1400" dirty="0">
                <a:solidFill>
                  <a:schemeClr val="bg1"/>
                </a:solidFill>
                <a:cs typeface="Baloo 2" pitchFamily="2" charset="0"/>
              </a:rPr>
              <a:t>, and </a:t>
            </a:r>
            <a:r>
              <a:rPr lang="en-US" sz="1400" b="1" dirty="0">
                <a:solidFill>
                  <a:srgbClr val="77B900"/>
                </a:solidFill>
                <a:cs typeface="Baloo 2" pitchFamily="2" charset="0"/>
              </a:rPr>
              <a:t>Curtis </a:t>
            </a:r>
            <a:r>
              <a:rPr lang="en-US" sz="1400" b="1" dirty="0" err="1">
                <a:solidFill>
                  <a:srgbClr val="77B900"/>
                </a:solidFill>
                <a:cs typeface="Baloo 2" pitchFamily="2" charset="0"/>
              </a:rPr>
              <a:t>Priem</a:t>
            </a:r>
            <a:r>
              <a:rPr lang="en-US" sz="1400" b="1" dirty="0">
                <a:solidFill>
                  <a:schemeClr val="bg1"/>
                </a:solidFill>
                <a:cs typeface="Baloo 2" pitchFamily="2" charset="0"/>
              </a:rPr>
              <a:t> </a:t>
            </a:r>
            <a:r>
              <a:rPr lang="en-US" sz="1400" dirty="0">
                <a:solidFill>
                  <a:schemeClr val="bg1"/>
                </a:solidFill>
                <a:cs typeface="Baloo 2" pitchFamily="2" charset="0"/>
              </a:rPr>
              <a:t>NVIDIA has become a key player in the tech industry. The company's primary mission is to "be the computing platform that powers the world's artificial intelligence (AI) and scientific breakthroughs." NVIDIA is synonymous with Graphics Processing Units (</a:t>
            </a:r>
            <a:r>
              <a:rPr lang="en-US" sz="1400" b="1" dirty="0">
                <a:solidFill>
                  <a:srgbClr val="77B900"/>
                </a:solidFill>
                <a:cs typeface="Baloo 2" pitchFamily="2" charset="0"/>
              </a:rPr>
              <a:t>GPUs</a:t>
            </a:r>
            <a:r>
              <a:rPr lang="en-US" sz="1400" dirty="0">
                <a:solidFill>
                  <a:schemeClr val="bg1"/>
                </a:solidFill>
                <a:cs typeface="Baloo 2" pitchFamily="2" charset="0"/>
              </a:rPr>
              <a:t>) and is widely recognized for its innovations in the GPU market, which extend beyond gaming to applications like AI, data centers, and autonomous vehicles.</a:t>
            </a:r>
            <a:endParaRPr lang="en-IN" sz="1400" dirty="0">
              <a:solidFill>
                <a:schemeClr val="bg1"/>
              </a:solidFill>
              <a:cs typeface="Baloo 2" pitchFamily="2" charset="0"/>
            </a:endParaRPr>
          </a:p>
        </p:txBody>
      </p:sp>
      <p:pic>
        <p:nvPicPr>
          <p:cNvPr id="6" name="Picture Placeholder 5" descr="A computer monitor with a screen showing a video game&#10;&#10;Description automatically generated">
            <a:extLst>
              <a:ext uri="{FF2B5EF4-FFF2-40B4-BE49-F238E27FC236}">
                <a16:creationId xmlns:a16="http://schemas.microsoft.com/office/drawing/2014/main" id="{CB6B4902-BF85-0FA9-560C-7496407DAB9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5" b="25"/>
          <a:stretch>
            <a:fillRect/>
          </a:stretch>
        </p:blipFill>
        <p:spPr>
          <a:xfrm>
            <a:off x="1709947" y="1373435"/>
            <a:ext cx="3869801" cy="2402109"/>
          </a:xfrm>
        </p:spPr>
      </p:pic>
      <p:pic>
        <p:nvPicPr>
          <p:cNvPr id="7" name="Picture Placeholder 6" descr="A person in a black leather jacket&#10;&#10;Description automatically generated">
            <a:extLst>
              <a:ext uri="{FF2B5EF4-FFF2-40B4-BE49-F238E27FC236}">
                <a16:creationId xmlns:a16="http://schemas.microsoft.com/office/drawing/2014/main" id="{A9B0CF7C-E113-4781-9EF2-8A89CEEE0623}"/>
              </a:ext>
            </a:extLst>
          </p:cNvPr>
          <p:cNvPicPr>
            <a:picLocks noChangeAspect="1"/>
          </p:cNvPicPr>
          <p:nvPr/>
        </p:nvPicPr>
        <p:blipFill>
          <a:blip r:embed="rId3">
            <a:extLst>
              <a:ext uri="{28A0092B-C50C-407E-A947-70E740481C1C}">
                <a14:useLocalDpi xmlns:a14="http://schemas.microsoft.com/office/drawing/2010/main" val="0"/>
              </a:ext>
            </a:extLst>
          </a:blip>
          <a:srcRect l="208" r="208"/>
          <a:stretch>
            <a:fillRect/>
          </a:stretch>
        </p:blipFill>
        <p:spPr>
          <a:xfrm>
            <a:off x="7718268" y="1356502"/>
            <a:ext cx="2215510" cy="2164300"/>
          </a:xfrm>
          <a:prstGeom prst="rect">
            <a:avLst/>
          </a:prstGeom>
        </p:spPr>
      </p:pic>
      <p:sp>
        <p:nvSpPr>
          <p:cNvPr id="8" name="Rectangle 7">
            <a:extLst>
              <a:ext uri="{FF2B5EF4-FFF2-40B4-BE49-F238E27FC236}">
                <a16:creationId xmlns:a16="http://schemas.microsoft.com/office/drawing/2014/main" id="{7EF4B8AE-46D7-4C82-A5D4-4B3032A9FDF2}"/>
              </a:ext>
            </a:extLst>
          </p:cNvPr>
          <p:cNvSpPr/>
          <p:nvPr/>
        </p:nvSpPr>
        <p:spPr>
          <a:xfrm>
            <a:off x="6754234" y="4035683"/>
            <a:ext cx="4902304" cy="2327560"/>
          </a:xfrm>
          <a:prstGeom prst="rect">
            <a:avLst/>
          </a:prstGeom>
        </p:spPr>
        <p:txBody>
          <a:bodyPr wrap="square">
            <a:spAutoFit/>
          </a:bodyPr>
          <a:lstStyle/>
          <a:p>
            <a:pPr algn="ctr">
              <a:lnSpc>
                <a:spcPct val="150000"/>
              </a:lnSpc>
            </a:pPr>
            <a:r>
              <a:rPr lang="en-US" sz="1400" dirty="0">
                <a:solidFill>
                  <a:schemeClr val="bg1"/>
                </a:solidFill>
                <a:cs typeface="Baloo 2" pitchFamily="2" charset="0"/>
              </a:rPr>
              <a:t>NVIDIA's journey began with its three co-founders - </a:t>
            </a:r>
            <a:r>
              <a:rPr lang="en-US" sz="1400" b="1" dirty="0">
                <a:solidFill>
                  <a:srgbClr val="77B900"/>
                </a:solidFill>
                <a:cs typeface="Baloo 2" pitchFamily="2" charset="0"/>
              </a:rPr>
              <a:t>Jensen Huang</a:t>
            </a:r>
            <a:r>
              <a:rPr lang="en-US" sz="1400" dirty="0">
                <a:solidFill>
                  <a:schemeClr val="bg1"/>
                </a:solidFill>
                <a:cs typeface="Baloo 2" pitchFamily="2" charset="0"/>
              </a:rPr>
              <a:t>, who is still the </a:t>
            </a:r>
            <a:r>
              <a:rPr lang="en-US" sz="1400" b="1" dirty="0">
                <a:solidFill>
                  <a:srgbClr val="77B900"/>
                </a:solidFill>
                <a:cs typeface="Baloo 2" pitchFamily="2" charset="0"/>
              </a:rPr>
              <a:t>CEO</a:t>
            </a:r>
            <a:r>
              <a:rPr lang="en-US" sz="1400" dirty="0">
                <a:solidFill>
                  <a:schemeClr val="bg1"/>
                </a:solidFill>
                <a:cs typeface="Baloo 2" pitchFamily="2" charset="0"/>
              </a:rPr>
              <a:t> today, Chris </a:t>
            </a:r>
            <a:r>
              <a:rPr lang="en-US" sz="1400" dirty="0" err="1">
                <a:solidFill>
                  <a:schemeClr val="bg1"/>
                </a:solidFill>
                <a:cs typeface="Baloo 2" pitchFamily="2" charset="0"/>
              </a:rPr>
              <a:t>Malachowsky</a:t>
            </a:r>
            <a:r>
              <a:rPr lang="en-US" sz="1400" dirty="0">
                <a:solidFill>
                  <a:schemeClr val="bg1"/>
                </a:solidFill>
                <a:cs typeface="Baloo 2" pitchFamily="2" charset="0"/>
              </a:rPr>
              <a:t>, and Curtis </a:t>
            </a:r>
            <a:r>
              <a:rPr lang="en-US" sz="1400" dirty="0" err="1">
                <a:solidFill>
                  <a:schemeClr val="bg1"/>
                </a:solidFill>
                <a:cs typeface="Baloo 2" pitchFamily="2" charset="0"/>
              </a:rPr>
              <a:t>Priem</a:t>
            </a:r>
            <a:r>
              <a:rPr lang="en-US" sz="1400" dirty="0">
                <a:solidFill>
                  <a:schemeClr val="bg1"/>
                </a:solidFill>
                <a:cs typeface="Baloo 2" pitchFamily="2" charset="0"/>
              </a:rPr>
              <a:t>. The company's early focus was on producing </a:t>
            </a:r>
            <a:r>
              <a:rPr lang="en-US" sz="1400" b="1" dirty="0">
                <a:solidFill>
                  <a:srgbClr val="77B900"/>
                </a:solidFill>
                <a:cs typeface="Baloo 2" pitchFamily="2" charset="0"/>
              </a:rPr>
              <a:t>high-performance GPUs </a:t>
            </a:r>
            <a:r>
              <a:rPr lang="en-US" sz="1400" dirty="0">
                <a:solidFill>
                  <a:schemeClr val="bg1"/>
                </a:solidFill>
                <a:cs typeface="Baloo 2" pitchFamily="2" charset="0"/>
              </a:rPr>
              <a:t>for the gaming and computer graphics market. One of their first products was the </a:t>
            </a:r>
            <a:r>
              <a:rPr lang="en-US" sz="1400" b="1" dirty="0">
                <a:solidFill>
                  <a:srgbClr val="77B900"/>
                </a:solidFill>
                <a:cs typeface="Baloo 2" pitchFamily="2" charset="0"/>
              </a:rPr>
              <a:t>NV1 graphics card</a:t>
            </a:r>
            <a:r>
              <a:rPr lang="en-US" sz="1400" dirty="0">
                <a:solidFill>
                  <a:schemeClr val="bg1"/>
                </a:solidFill>
                <a:cs typeface="Baloo 2" pitchFamily="2" charset="0"/>
              </a:rPr>
              <a:t>, which laid the foundation for NVIDIA's subsequent success. </a:t>
            </a:r>
            <a:endParaRPr lang="en-IN" sz="1400" dirty="0">
              <a:solidFill>
                <a:schemeClr val="bg1"/>
              </a:solidFill>
              <a:cs typeface="Baloo 2" pitchFamily="2" charset="0"/>
            </a:endParaRPr>
          </a:p>
        </p:txBody>
      </p:sp>
      <p:sp>
        <p:nvSpPr>
          <p:cNvPr id="9" name="Rectangle 8">
            <a:extLst>
              <a:ext uri="{FF2B5EF4-FFF2-40B4-BE49-F238E27FC236}">
                <a16:creationId xmlns:a16="http://schemas.microsoft.com/office/drawing/2014/main" id="{074B7B7F-7573-4E5E-B4C6-4A66AD95EC5D}"/>
              </a:ext>
            </a:extLst>
          </p:cNvPr>
          <p:cNvSpPr/>
          <p:nvPr/>
        </p:nvSpPr>
        <p:spPr>
          <a:xfrm>
            <a:off x="7678274" y="3421601"/>
            <a:ext cx="2803779" cy="707886"/>
          </a:xfrm>
          <a:prstGeom prst="rect">
            <a:avLst/>
          </a:prstGeom>
        </p:spPr>
        <p:txBody>
          <a:bodyPr wrap="square">
            <a:spAutoFit/>
          </a:bodyPr>
          <a:lstStyle/>
          <a:p>
            <a:pPr algn="ctr"/>
            <a:r>
              <a:rPr lang="en-IN" sz="2000" b="1" i="0" dirty="0">
                <a:solidFill>
                  <a:srgbClr val="92D050"/>
                </a:solidFill>
                <a:effectLst/>
                <a:latin typeface="+mj-lt"/>
                <a:cs typeface="Rajdhani" panose="02000000000000000000" pitchFamily="2" charset="0"/>
              </a:rPr>
              <a:t>FOUNDING AND EARLY HISTORY</a:t>
            </a:r>
            <a:endParaRPr lang="en-IN" sz="2000" dirty="0">
              <a:solidFill>
                <a:srgbClr val="92D050"/>
              </a:solidFill>
              <a:latin typeface="+mj-lt"/>
              <a:cs typeface="Rajdhani" panose="02000000000000000000" pitchFamily="2" charset="0"/>
            </a:endParaRPr>
          </a:p>
        </p:txBody>
      </p:sp>
    </p:spTree>
    <p:extLst>
      <p:ext uri="{BB962C8B-B14F-4D97-AF65-F5344CB8AC3E}">
        <p14:creationId xmlns:p14="http://schemas.microsoft.com/office/powerpoint/2010/main" val="2118179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6219" y="582414"/>
            <a:ext cx="4719562" cy="769441"/>
          </a:xfrm>
          <a:prstGeom prst="rect">
            <a:avLst/>
          </a:prstGeom>
        </p:spPr>
        <p:txBody>
          <a:bodyPr wrap="none">
            <a:spAutoFit/>
          </a:bodyPr>
          <a:lstStyle/>
          <a:p>
            <a:pPr algn="ctr"/>
            <a:r>
              <a:rPr lang="en-IN" sz="4400" b="1" i="0" dirty="0">
                <a:solidFill>
                  <a:srgbClr val="92D050"/>
                </a:solidFill>
                <a:effectLst/>
                <a:latin typeface="+mj-lt"/>
                <a:cs typeface="Rajdhani" panose="02000000000000000000" pitchFamily="2" charset="0"/>
              </a:rPr>
              <a:t>KEY PRODUCT LINES</a:t>
            </a:r>
            <a:endParaRPr lang="en-IN" sz="4400" dirty="0">
              <a:solidFill>
                <a:srgbClr val="92D050"/>
              </a:solidFill>
              <a:latin typeface="+mj-lt"/>
              <a:cs typeface="Rajdhani" panose="02000000000000000000" pitchFamily="2" charset="0"/>
            </a:endParaRPr>
          </a:p>
        </p:txBody>
      </p:sp>
      <p:sp>
        <p:nvSpPr>
          <p:cNvPr id="3" name="Rectangle 2"/>
          <p:cNvSpPr/>
          <p:nvPr/>
        </p:nvSpPr>
        <p:spPr>
          <a:xfrm>
            <a:off x="588995" y="3593493"/>
            <a:ext cx="5746433" cy="2650726"/>
          </a:xfrm>
          <a:prstGeom prst="rect">
            <a:avLst/>
          </a:prstGeom>
        </p:spPr>
        <p:txBody>
          <a:bodyPr wrap="square">
            <a:spAutoFit/>
          </a:bodyPr>
          <a:lstStyle/>
          <a:p>
            <a:pPr algn="ctr">
              <a:lnSpc>
                <a:spcPct val="150000"/>
              </a:lnSpc>
            </a:pPr>
            <a:r>
              <a:rPr lang="en-US" sz="1400" b="1" dirty="0">
                <a:solidFill>
                  <a:srgbClr val="77B900"/>
                </a:solidFill>
                <a:cs typeface="Baloo 2" pitchFamily="2" charset="0"/>
              </a:rPr>
              <a:t>NVIDIA</a:t>
            </a:r>
            <a:r>
              <a:rPr lang="en-US" sz="1400" dirty="0">
                <a:solidFill>
                  <a:schemeClr val="bg1"/>
                </a:solidFill>
                <a:cs typeface="Baloo 2" pitchFamily="2" charset="0"/>
              </a:rPr>
              <a:t> boasts a diverse portfolio of products. Its </a:t>
            </a:r>
            <a:r>
              <a:rPr lang="en-US" sz="1400" b="1" dirty="0">
                <a:solidFill>
                  <a:srgbClr val="77B900"/>
                </a:solidFill>
                <a:cs typeface="Baloo 2" pitchFamily="2" charset="0"/>
              </a:rPr>
              <a:t>GPUs</a:t>
            </a:r>
            <a:r>
              <a:rPr lang="en-US" sz="1400" dirty="0">
                <a:solidFill>
                  <a:schemeClr val="bg1"/>
                </a:solidFill>
                <a:cs typeface="Baloo 2" pitchFamily="2" charset="0"/>
              </a:rPr>
              <a:t> are the cornerstone, powering everything from gaming and professional graphics to AI and high-performance computing. The </a:t>
            </a:r>
            <a:r>
              <a:rPr lang="en-US" sz="1400" dirty="0" err="1">
                <a:solidFill>
                  <a:schemeClr val="bg1"/>
                </a:solidFill>
                <a:cs typeface="Baloo 2" pitchFamily="2" charset="0"/>
              </a:rPr>
              <a:t>Tegra</a:t>
            </a:r>
            <a:r>
              <a:rPr lang="en-US" sz="1400" dirty="0">
                <a:solidFill>
                  <a:schemeClr val="bg1"/>
                </a:solidFill>
                <a:cs typeface="Baloo 2" pitchFamily="2" charset="0"/>
              </a:rPr>
              <a:t> line of System on a Chip (</a:t>
            </a:r>
            <a:r>
              <a:rPr lang="en-US" sz="1400" b="1" dirty="0">
                <a:solidFill>
                  <a:srgbClr val="77B900"/>
                </a:solidFill>
                <a:cs typeface="Baloo 2" pitchFamily="2" charset="0"/>
              </a:rPr>
              <a:t>SoC</a:t>
            </a:r>
            <a:r>
              <a:rPr lang="en-US" sz="1400" dirty="0">
                <a:solidFill>
                  <a:schemeClr val="bg1"/>
                </a:solidFill>
                <a:cs typeface="Baloo 2" pitchFamily="2" charset="0"/>
              </a:rPr>
              <a:t>) products finds applications in mobile devices, Internet of Things (</a:t>
            </a:r>
            <a:r>
              <a:rPr lang="en-US" sz="1400" b="1" dirty="0">
                <a:solidFill>
                  <a:srgbClr val="77B900"/>
                </a:solidFill>
                <a:cs typeface="Baloo 2" pitchFamily="2" charset="0"/>
              </a:rPr>
              <a:t>IoT</a:t>
            </a:r>
            <a:r>
              <a:rPr lang="en-US" sz="1400" dirty="0">
                <a:solidFill>
                  <a:schemeClr val="bg1"/>
                </a:solidFill>
                <a:cs typeface="Baloo 2" pitchFamily="2" charset="0"/>
              </a:rPr>
              <a:t>) devices, and automotive systems. In data centers, NVIDIA's GPUs are essential for accelerating AI and scientific simulations. Finally, </a:t>
            </a:r>
            <a:r>
              <a:rPr lang="en-US" sz="1400" b="1" dirty="0">
                <a:solidFill>
                  <a:srgbClr val="77B900"/>
                </a:solidFill>
                <a:cs typeface="Baloo 2" pitchFamily="2" charset="0"/>
              </a:rPr>
              <a:t>GeForce</a:t>
            </a:r>
            <a:r>
              <a:rPr lang="en-US" sz="1400" dirty="0">
                <a:solidFill>
                  <a:schemeClr val="bg1"/>
                </a:solidFill>
                <a:cs typeface="Baloo 2" pitchFamily="2" charset="0"/>
              </a:rPr>
              <a:t> and </a:t>
            </a:r>
            <a:r>
              <a:rPr lang="en-US" sz="1400" b="1" dirty="0" err="1">
                <a:solidFill>
                  <a:srgbClr val="77B900"/>
                </a:solidFill>
                <a:cs typeface="Baloo 2" pitchFamily="2" charset="0"/>
              </a:rPr>
              <a:t>Quadro</a:t>
            </a:r>
            <a:r>
              <a:rPr lang="en-US" sz="1400" dirty="0">
                <a:solidFill>
                  <a:schemeClr val="bg1"/>
                </a:solidFill>
                <a:cs typeface="Baloo 2" pitchFamily="2" charset="0"/>
              </a:rPr>
              <a:t> GPUs cater to gaming enthusiasts and professional graphics users, </a:t>
            </a:r>
            <a:r>
              <a:rPr lang="en-US" sz="1400" dirty="0" err="1">
                <a:solidFill>
                  <a:schemeClr val="bg1"/>
                </a:solidFill>
                <a:cs typeface="Baloo 2" pitchFamily="2" charset="0"/>
              </a:rPr>
              <a:t>respectivel</a:t>
            </a:r>
            <a:endParaRPr lang="en-IN" sz="1400" dirty="0">
              <a:solidFill>
                <a:schemeClr val="bg1"/>
              </a:solidFill>
              <a:cs typeface="Baloo 2" pitchFamily="2" charset="0"/>
            </a:endParaRPr>
          </a:p>
        </p:txBody>
      </p:sp>
      <p:sp>
        <p:nvSpPr>
          <p:cNvPr id="5" name="Rectangle 4"/>
          <p:cNvSpPr/>
          <p:nvPr/>
        </p:nvSpPr>
        <p:spPr>
          <a:xfrm>
            <a:off x="428225" y="1928089"/>
            <a:ext cx="2579992" cy="1323439"/>
          </a:xfrm>
          <a:prstGeom prst="rect">
            <a:avLst/>
          </a:prstGeom>
        </p:spPr>
        <p:txBody>
          <a:bodyPr wrap="square">
            <a:spAutoFit/>
          </a:bodyPr>
          <a:lstStyle/>
          <a:p>
            <a:pPr algn="r"/>
            <a:r>
              <a:rPr lang="en-IN" sz="4000" b="1" i="0" dirty="0" err="1">
                <a:solidFill>
                  <a:srgbClr val="92D050"/>
                </a:solidFill>
                <a:effectLst/>
                <a:latin typeface="+mj-lt"/>
                <a:cs typeface="Rajdhani" panose="02000000000000000000" pitchFamily="2" charset="0"/>
              </a:rPr>
              <a:t>Nvidia</a:t>
            </a:r>
            <a:r>
              <a:rPr lang="en-IN" sz="4000" b="1" i="0" dirty="0">
                <a:solidFill>
                  <a:srgbClr val="92D050"/>
                </a:solidFill>
                <a:effectLst/>
                <a:latin typeface="+mj-lt"/>
                <a:cs typeface="Rajdhani" panose="02000000000000000000" pitchFamily="2" charset="0"/>
              </a:rPr>
              <a:t> GPU</a:t>
            </a:r>
            <a:r>
              <a:rPr lang="en-IN" sz="4000" b="1" dirty="0">
                <a:solidFill>
                  <a:srgbClr val="92D050"/>
                </a:solidFill>
                <a:latin typeface="+mj-lt"/>
                <a:cs typeface="Rajdhani" panose="02000000000000000000" pitchFamily="2" charset="0"/>
              </a:rPr>
              <a:t> RTX 4090</a:t>
            </a:r>
            <a:endParaRPr lang="en-IN" sz="4000" dirty="0">
              <a:solidFill>
                <a:srgbClr val="92D050"/>
              </a:solidFill>
              <a:latin typeface="+mj-lt"/>
              <a:cs typeface="Rajdhani" panose="02000000000000000000" pitchFamily="2" charset="0"/>
            </a:endParaRPr>
          </a:p>
        </p:txBody>
      </p:sp>
      <p:sp>
        <p:nvSpPr>
          <p:cNvPr id="15" name="Rectangle 14"/>
          <p:cNvSpPr/>
          <p:nvPr/>
        </p:nvSpPr>
        <p:spPr>
          <a:xfrm>
            <a:off x="3109575" y="1572945"/>
            <a:ext cx="45719" cy="165286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92D050"/>
              </a:solidFill>
            </a:endParaRPr>
          </a:p>
        </p:txBody>
      </p:sp>
      <p:pic>
        <p:nvPicPr>
          <p:cNvPr id="8" name="Picture Placeholder 7" descr="A black and silver rectangular object with a fan&#10;&#10;Description automatically generated">
            <a:extLst>
              <a:ext uri="{FF2B5EF4-FFF2-40B4-BE49-F238E27FC236}">
                <a16:creationId xmlns:a16="http://schemas.microsoft.com/office/drawing/2014/main" id="{C6DB964A-8421-4D6C-E47A-30A470268907}"/>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54" b="54"/>
          <a:stretch>
            <a:fillRect/>
          </a:stretch>
        </p:blipFill>
        <p:spPr>
          <a:xfrm>
            <a:off x="2750962" y="1572944"/>
            <a:ext cx="4019149" cy="1760388"/>
          </a:xfrm>
        </p:spPr>
      </p:pic>
      <p:pic>
        <p:nvPicPr>
          <p:cNvPr id="7" name="Picture 6">
            <a:extLst>
              <a:ext uri="{FF2B5EF4-FFF2-40B4-BE49-F238E27FC236}">
                <a16:creationId xmlns:a16="http://schemas.microsoft.com/office/drawing/2014/main" id="{F53B51A9-DC53-4052-97FE-2CA3FF37E5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6634" y="1439623"/>
            <a:ext cx="2500255" cy="2162721"/>
          </a:xfrm>
          <a:prstGeom prst="rect">
            <a:avLst/>
          </a:prstGeom>
        </p:spPr>
      </p:pic>
      <p:sp>
        <p:nvSpPr>
          <p:cNvPr id="9" name="Rectangle 8">
            <a:extLst>
              <a:ext uri="{FF2B5EF4-FFF2-40B4-BE49-F238E27FC236}">
                <a16:creationId xmlns:a16="http://schemas.microsoft.com/office/drawing/2014/main" id="{2EF0B3DB-90B9-4628-BC45-909A4F99F9E9}"/>
              </a:ext>
            </a:extLst>
          </p:cNvPr>
          <p:cNvSpPr/>
          <p:nvPr/>
        </p:nvSpPr>
        <p:spPr>
          <a:xfrm>
            <a:off x="7215485" y="3043785"/>
            <a:ext cx="3812261" cy="646331"/>
          </a:xfrm>
          <a:prstGeom prst="rect">
            <a:avLst/>
          </a:prstGeom>
        </p:spPr>
        <p:txBody>
          <a:bodyPr wrap="none">
            <a:spAutoFit/>
          </a:bodyPr>
          <a:lstStyle/>
          <a:p>
            <a:pPr algn="r"/>
            <a:r>
              <a:rPr lang="en-IN" sz="3600" b="1" i="0" dirty="0">
                <a:solidFill>
                  <a:srgbClr val="92D050"/>
                </a:solidFill>
                <a:effectLst/>
                <a:latin typeface="+mj-lt"/>
                <a:cs typeface="Rajdhani" panose="02000000000000000000" pitchFamily="2" charset="0"/>
              </a:rPr>
              <a:t>IMPACT ON GAMING</a:t>
            </a:r>
            <a:endParaRPr lang="en-IN" sz="3600" dirty="0">
              <a:solidFill>
                <a:srgbClr val="92D050"/>
              </a:solidFill>
              <a:latin typeface="+mj-lt"/>
              <a:cs typeface="Rajdhani" panose="02000000000000000000" pitchFamily="2" charset="0"/>
            </a:endParaRPr>
          </a:p>
        </p:txBody>
      </p:sp>
      <p:sp>
        <p:nvSpPr>
          <p:cNvPr id="10" name="Rectangle 9">
            <a:extLst>
              <a:ext uri="{FF2B5EF4-FFF2-40B4-BE49-F238E27FC236}">
                <a16:creationId xmlns:a16="http://schemas.microsoft.com/office/drawing/2014/main" id="{C1803194-0FDF-48FC-BCED-B38DA136E465}"/>
              </a:ext>
            </a:extLst>
          </p:cNvPr>
          <p:cNvSpPr/>
          <p:nvPr/>
        </p:nvSpPr>
        <p:spPr>
          <a:xfrm>
            <a:off x="6558117" y="3593493"/>
            <a:ext cx="5044888" cy="2650726"/>
          </a:xfrm>
          <a:prstGeom prst="rect">
            <a:avLst/>
          </a:prstGeom>
        </p:spPr>
        <p:txBody>
          <a:bodyPr wrap="square">
            <a:spAutoFit/>
          </a:bodyPr>
          <a:lstStyle/>
          <a:p>
            <a:pPr algn="r">
              <a:lnSpc>
                <a:spcPct val="150000"/>
              </a:lnSpc>
            </a:pPr>
            <a:r>
              <a:rPr lang="en-US" sz="1400" dirty="0">
                <a:solidFill>
                  <a:schemeClr val="bg1"/>
                </a:solidFill>
                <a:cs typeface="Baloo 2" pitchFamily="2" charset="0"/>
              </a:rPr>
              <a:t>NVIDIA's impact on the gaming industry is immense. Over the years, they have consistently pushed the boundaries of graphics technology, enabling realistic and immersive gaming experiences. Their partnership with game developers has led to optimized games that take full advantage of NVIDIA GPUs. The </a:t>
            </a:r>
            <a:r>
              <a:rPr lang="en-US" sz="1400" b="1" dirty="0">
                <a:solidFill>
                  <a:srgbClr val="77B900"/>
                </a:solidFill>
                <a:cs typeface="Baloo 2" pitchFamily="2" charset="0"/>
              </a:rPr>
              <a:t>GeForce</a:t>
            </a:r>
            <a:r>
              <a:rPr lang="en-US" sz="1400" dirty="0">
                <a:solidFill>
                  <a:schemeClr val="bg1"/>
                </a:solidFill>
                <a:cs typeface="Baloo 2" pitchFamily="2" charset="0"/>
              </a:rPr>
              <a:t> brand has become synonymous with gaming excellence, while </a:t>
            </a:r>
            <a:r>
              <a:rPr lang="en-US" sz="1400" b="1" dirty="0">
                <a:solidFill>
                  <a:srgbClr val="77B900"/>
                </a:solidFill>
                <a:cs typeface="Baloo 2" pitchFamily="2" charset="0"/>
              </a:rPr>
              <a:t>NVIDIA Shield </a:t>
            </a:r>
            <a:r>
              <a:rPr lang="en-US" sz="1400" dirty="0">
                <a:solidFill>
                  <a:schemeClr val="bg1"/>
                </a:solidFill>
                <a:cs typeface="Baloo 2" pitchFamily="2" charset="0"/>
              </a:rPr>
              <a:t>offers game streaming capabilities and serves as a home entertainment hub. </a:t>
            </a:r>
            <a:endParaRPr lang="en-IN" sz="1400" dirty="0">
              <a:solidFill>
                <a:schemeClr val="bg1"/>
              </a:solidFill>
              <a:cs typeface="Baloo 2" pitchFamily="2" charset="0"/>
            </a:endParaRPr>
          </a:p>
        </p:txBody>
      </p:sp>
    </p:spTree>
    <p:extLst>
      <p:ext uri="{BB962C8B-B14F-4D97-AF65-F5344CB8AC3E}">
        <p14:creationId xmlns:p14="http://schemas.microsoft.com/office/powerpoint/2010/main" val="2888821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6626109-6D93-4B0C-9D3D-BABD7CC0FC11}"/>
              </a:ext>
            </a:extLst>
          </p:cNvPr>
          <p:cNvSpPr txBox="1"/>
          <p:nvPr/>
        </p:nvSpPr>
        <p:spPr>
          <a:xfrm>
            <a:off x="757293" y="172025"/>
            <a:ext cx="10668000" cy="1446550"/>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Data Exploration and Preprocessing for NVIDIA Stock Prediction</a:t>
            </a:r>
            <a:endParaRPr lang="en-PK" sz="4400" b="1" dirty="0">
              <a:solidFill>
                <a:srgbClr val="92D050"/>
              </a:solidFill>
              <a:latin typeface="+mj-lt"/>
              <a:cs typeface="Rajdhani" panose="02000000000000000000" pitchFamily="2" charset="0"/>
            </a:endParaRPr>
          </a:p>
        </p:txBody>
      </p:sp>
      <p:grpSp>
        <p:nvGrpSpPr>
          <p:cNvPr id="5" name="Group 4">
            <a:extLst>
              <a:ext uri="{FF2B5EF4-FFF2-40B4-BE49-F238E27FC236}">
                <a16:creationId xmlns:a16="http://schemas.microsoft.com/office/drawing/2014/main" id="{821DEC5A-7610-4E67-94AB-862A28EC3196}"/>
              </a:ext>
            </a:extLst>
          </p:cNvPr>
          <p:cNvGrpSpPr/>
          <p:nvPr/>
        </p:nvGrpSpPr>
        <p:grpSpPr>
          <a:xfrm>
            <a:off x="5742039" y="3054286"/>
            <a:ext cx="6371303" cy="3631689"/>
            <a:chOff x="5897413" y="2855808"/>
            <a:chExt cx="6371303" cy="3631689"/>
          </a:xfrm>
        </p:grpSpPr>
        <p:sp>
          <p:nvSpPr>
            <p:cNvPr id="4" name="Rectangle 3">
              <a:extLst>
                <a:ext uri="{FF2B5EF4-FFF2-40B4-BE49-F238E27FC236}">
                  <a16:creationId xmlns:a16="http://schemas.microsoft.com/office/drawing/2014/main" id="{DEA031A1-C4A3-4C0E-9AD5-30BB0438D549}"/>
                </a:ext>
              </a:extLst>
            </p:cNvPr>
            <p:cNvSpPr/>
            <p:nvPr/>
          </p:nvSpPr>
          <p:spPr>
            <a:xfrm>
              <a:off x="5897413" y="2855808"/>
              <a:ext cx="6371303" cy="36316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pic>
          <p:nvPicPr>
            <p:cNvPr id="3" name="Picture 2">
              <a:extLst>
                <a:ext uri="{FF2B5EF4-FFF2-40B4-BE49-F238E27FC236}">
                  <a16:creationId xmlns:a16="http://schemas.microsoft.com/office/drawing/2014/main" id="{ADE60704-E8CD-4137-BB14-7D5F092CD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5065" y="2984722"/>
              <a:ext cx="6096000" cy="3373862"/>
            </a:xfrm>
            <a:prstGeom prst="rect">
              <a:avLst/>
            </a:prstGeom>
          </p:spPr>
        </p:pic>
      </p:grpSp>
      <p:sp>
        <p:nvSpPr>
          <p:cNvPr id="12" name="Rectangle 6">
            <a:extLst>
              <a:ext uri="{FF2B5EF4-FFF2-40B4-BE49-F238E27FC236}">
                <a16:creationId xmlns:a16="http://schemas.microsoft.com/office/drawing/2014/main" id="{F6484BF3-15C2-438D-BB82-698A186201E6}"/>
              </a:ext>
            </a:extLst>
          </p:cNvPr>
          <p:cNvSpPr>
            <a:spLocks noChangeArrowheads="1"/>
          </p:cNvSpPr>
          <p:nvPr/>
        </p:nvSpPr>
        <p:spPr bwMode="auto">
          <a:xfrm>
            <a:off x="204281" y="1275672"/>
            <a:ext cx="5465000" cy="5571271"/>
          </a:xfrm>
          <a:prstGeom prst="rect">
            <a:avLst/>
          </a:prstGeom>
          <a:no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PK" altLang="en-PK" sz="1400" b="1" i="0" u="none" strike="noStrike" cap="none" normalizeH="0" baseline="0" dirty="0">
                <a:ln>
                  <a:noFill/>
                </a:ln>
                <a:solidFill>
                  <a:srgbClr val="92D050"/>
                </a:solidFill>
                <a:effectLst/>
                <a:latin typeface="+mn-lt"/>
              </a:rPr>
              <a:t>Data Source</a:t>
            </a:r>
            <a:r>
              <a:rPr kumimoji="0" lang="en-PK" altLang="en-PK" sz="1400" b="0" i="0" u="none" strike="noStrike" cap="none" normalizeH="0" baseline="0" dirty="0">
                <a:ln>
                  <a:noFill/>
                </a:ln>
                <a:solidFill>
                  <a:srgbClr val="92D050"/>
                </a:solidFill>
                <a:effectLst/>
                <a:latin typeface="+mn-l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1400" b="0" i="0" u="none" strike="noStrike" cap="none" normalizeH="0" baseline="0" dirty="0">
                <a:ln>
                  <a:noFill/>
                </a:ln>
                <a:solidFill>
                  <a:srgbClr val="D1D5DB"/>
                </a:solidFill>
                <a:effectLst/>
                <a:latin typeface="+mn-lt"/>
              </a:rPr>
              <a:t>Historical stock data for NVIDIA Corporation was obtained from Yahoo! Finance using the </a:t>
            </a:r>
            <a:r>
              <a:rPr kumimoji="0" lang="en-PK" altLang="en-PK" sz="1400" b="1" i="0" u="none" strike="noStrike" cap="none" normalizeH="0" baseline="0" dirty="0" err="1">
                <a:ln>
                  <a:noFill/>
                </a:ln>
                <a:solidFill>
                  <a:srgbClr val="92D050"/>
                </a:solidFill>
                <a:effectLst/>
                <a:latin typeface="+mn-lt"/>
              </a:rPr>
              <a:t>yfinance</a:t>
            </a:r>
            <a:r>
              <a:rPr kumimoji="0" lang="en-PK" altLang="en-PK" sz="1400" b="0" i="0" u="none" strike="noStrike" cap="none" normalizeH="0" baseline="0" dirty="0">
                <a:ln>
                  <a:noFill/>
                </a:ln>
                <a:solidFill>
                  <a:srgbClr val="D1D5DB"/>
                </a:solidFill>
                <a:effectLst/>
                <a:latin typeface="+mn-lt"/>
              </a:rPr>
              <a:t> Python library, which provides a convenient way to download financial market data.</a:t>
            </a:r>
          </a:p>
          <a:p>
            <a:pPr marL="0" marR="0" lvl="0" indent="0" algn="l" defTabSz="914400" rtl="0" eaLnBrk="0" fontAlgn="base" latinLnBrk="0" hangingPunct="0">
              <a:lnSpc>
                <a:spcPct val="150000"/>
              </a:lnSpc>
              <a:spcBef>
                <a:spcPct val="0"/>
              </a:spcBef>
              <a:spcAft>
                <a:spcPct val="0"/>
              </a:spcAft>
              <a:buClrTx/>
              <a:buSzTx/>
              <a:buFontTx/>
              <a:buNone/>
              <a:tabLst/>
            </a:pPr>
            <a:r>
              <a:rPr kumimoji="0" lang="en-PK" altLang="en-PK" sz="1400" b="1" i="0" u="none" strike="noStrike" cap="none" normalizeH="0" baseline="0" dirty="0">
                <a:ln>
                  <a:noFill/>
                </a:ln>
                <a:solidFill>
                  <a:srgbClr val="92D050"/>
                </a:solidFill>
                <a:effectLst/>
                <a:latin typeface="+mn-lt"/>
              </a:rPr>
              <a:t>Data Period</a:t>
            </a:r>
            <a:r>
              <a:rPr kumimoji="0" lang="en-PK" altLang="en-PK" sz="1400" b="0" i="0" u="none" strike="noStrike" cap="none" normalizeH="0" baseline="0" dirty="0">
                <a:ln>
                  <a:noFill/>
                </a:ln>
                <a:solidFill>
                  <a:srgbClr val="92D050"/>
                </a:solidFill>
                <a:effectLst/>
                <a:latin typeface="+mn-lt"/>
              </a:rPr>
              <a:t>:</a:t>
            </a:r>
            <a:endParaRPr kumimoji="0" lang="en-US" altLang="en-PK" sz="1400" b="0" i="0" u="none" strike="noStrike" cap="none" normalizeH="0" baseline="0" dirty="0">
              <a:ln>
                <a:noFill/>
              </a:ln>
              <a:solidFill>
                <a:srgbClr val="92D050"/>
              </a:solidFill>
              <a:effectLst/>
              <a:latin typeface="+mn-lt"/>
            </a:endParaRPr>
          </a:p>
          <a:p>
            <a:r>
              <a:rPr kumimoji="0" lang="en-PK" altLang="en-PK" sz="1400" b="0" i="0" u="none" strike="noStrike" cap="none" normalizeH="0" baseline="0" dirty="0">
                <a:ln>
                  <a:noFill/>
                </a:ln>
                <a:solidFill>
                  <a:srgbClr val="D1D5DB"/>
                </a:solidFill>
                <a:effectLst/>
                <a:latin typeface="+mn-lt"/>
              </a:rPr>
              <a:t>The analysis covers a decade of stock data from 20</a:t>
            </a:r>
            <a:r>
              <a:rPr kumimoji="0" lang="en-US" altLang="en-PK" sz="1400" b="0" i="0" u="none" strike="noStrike" cap="none" normalizeH="0" baseline="0" dirty="0">
                <a:ln>
                  <a:noFill/>
                </a:ln>
                <a:solidFill>
                  <a:srgbClr val="D1D5DB"/>
                </a:solidFill>
                <a:effectLst/>
                <a:latin typeface="+mn-lt"/>
              </a:rPr>
              <a:t>09</a:t>
            </a:r>
            <a:r>
              <a:rPr kumimoji="0" lang="en-PK" altLang="en-PK" sz="1400" b="0" i="0" u="none" strike="noStrike" cap="none" normalizeH="0" baseline="0" dirty="0">
                <a:ln>
                  <a:noFill/>
                </a:ln>
                <a:solidFill>
                  <a:srgbClr val="D1D5DB"/>
                </a:solidFill>
                <a:effectLst/>
                <a:latin typeface="+mn-lt"/>
              </a:rPr>
              <a:t> to 2023, chosen to capture recent market </a:t>
            </a:r>
            <a:r>
              <a:rPr kumimoji="0" lang="en-PK" altLang="en-PK" sz="1400" b="0" i="0" u="none" strike="noStrike" cap="none" normalizeH="0" baseline="0" dirty="0" err="1">
                <a:ln>
                  <a:noFill/>
                </a:ln>
                <a:solidFill>
                  <a:srgbClr val="D1D5DB"/>
                </a:solidFill>
                <a:effectLst/>
                <a:latin typeface="+mn-lt"/>
              </a:rPr>
              <a:t>behaviors</a:t>
            </a:r>
            <a:r>
              <a:rPr kumimoji="0" lang="en-PK" altLang="en-PK" sz="1400" b="0" i="0" u="none" strike="noStrike" cap="none" normalizeH="0" baseline="0" dirty="0">
                <a:ln>
                  <a:noFill/>
                </a:ln>
                <a:solidFill>
                  <a:srgbClr val="D1D5DB"/>
                </a:solidFill>
                <a:effectLst/>
                <a:latin typeface="+mn-lt"/>
              </a:rPr>
              <a:t> and significant company milestones that could influence stock performance.</a:t>
            </a:r>
            <a:endParaRPr kumimoji="0" lang="en-PK" altLang="en-PK"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PK" altLang="en-PK" sz="1400" b="1" i="0" u="none" strike="noStrike" cap="none" normalizeH="0" baseline="0" dirty="0">
                <a:ln>
                  <a:noFill/>
                </a:ln>
                <a:solidFill>
                  <a:srgbClr val="92D050"/>
                </a:solidFill>
                <a:effectLst/>
                <a:latin typeface="+mn-lt"/>
              </a:rPr>
              <a:t>Data Processing</a:t>
            </a:r>
            <a:r>
              <a:rPr kumimoji="0" lang="en-PK" altLang="en-PK" sz="1400" b="0" i="0" u="none" strike="noStrike" cap="none" normalizeH="0" baseline="0" dirty="0">
                <a:ln>
                  <a:noFill/>
                </a:ln>
                <a:solidFill>
                  <a:srgbClr val="92D050"/>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err="1">
                <a:ln>
                  <a:noFill/>
                </a:ln>
                <a:solidFill>
                  <a:srgbClr val="D1D5DB"/>
                </a:solidFill>
                <a:effectLst/>
                <a:latin typeface="+mn-lt"/>
              </a:rPr>
              <a:t>Preprocessing</a:t>
            </a:r>
            <a:r>
              <a:rPr kumimoji="0" lang="en-PK" altLang="en-PK" sz="1400" b="0" i="0" u="none" strike="noStrike" cap="none" normalizeH="0" baseline="0" dirty="0">
                <a:ln>
                  <a:noFill/>
                </a:ln>
                <a:solidFill>
                  <a:srgbClr val="D1D5DB"/>
                </a:solidFill>
                <a:effectLst/>
                <a:latin typeface="+mn-lt"/>
              </a:rPr>
              <a:t> steps included handling missing values, normalizing price data, and calculating technical indicators like the Relative Strength Index (RSI) to enrich our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rgbClr val="D1D5DB"/>
                </a:solidFill>
                <a:effectLst/>
                <a:latin typeface="+mn-lt"/>
              </a:rPr>
              <a:t>We focused on adjusted closing prices to consider all corporate actions, ensuring a realistic representation of stock value over time.</a:t>
            </a:r>
            <a:endParaRPr kumimoji="0" lang="en-US" altLang="en-PK" sz="1400" b="0" i="0" u="none" strike="noStrike" cap="none" normalizeH="0" baseline="0" dirty="0">
              <a:ln>
                <a:noFill/>
              </a:ln>
              <a:solidFill>
                <a:srgbClr val="D1D5DB"/>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1400" b="0" i="0" dirty="0">
                <a:solidFill>
                  <a:srgbClr val="D1D5DB"/>
                </a:solidFill>
                <a:effectLst/>
                <a:latin typeface="+mn-lt"/>
              </a:rPr>
              <a:t>Extensive exploratory analysis was conducted to understand the underlying patterns and structures within the data. This included visualizations such as trend lines, volume charts, and correlation heatmaps to identify potential predictors for our model.</a:t>
            </a:r>
            <a:endParaRPr kumimoji="0" lang="en-PK" altLang="en-PK" sz="1400" b="0" i="0" u="none" strike="noStrike" cap="none" normalizeH="0" baseline="0" dirty="0">
              <a:ln>
                <a:noFill/>
              </a:ln>
              <a:solidFill>
                <a:srgbClr val="D1D5DB"/>
              </a:solidFill>
              <a:effectLst/>
              <a:latin typeface="+mn-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PK" altLang="en-PK" sz="1400" b="1" i="0" u="none" strike="noStrike" cap="none" normalizeH="0" baseline="0" dirty="0">
                <a:ln>
                  <a:noFill/>
                </a:ln>
                <a:solidFill>
                  <a:srgbClr val="92D050"/>
                </a:solidFill>
                <a:effectLst/>
                <a:latin typeface="+mn-lt"/>
              </a:rPr>
              <a:t>Graphical Representation</a:t>
            </a:r>
            <a:r>
              <a:rPr kumimoji="0" lang="en-PK" altLang="en-PK" sz="1400" b="0" i="0" u="none" strike="noStrike" cap="none" normalizeH="0" baseline="0" dirty="0">
                <a:ln>
                  <a:noFill/>
                </a:ln>
                <a:solidFill>
                  <a:srgbClr val="92D050"/>
                </a:solidFill>
                <a:effectLst/>
                <a:latin typeface="+mn-l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1400" b="0" i="0" u="none" strike="noStrike" cap="none" normalizeH="0" baseline="0" dirty="0">
                <a:ln>
                  <a:noFill/>
                </a:ln>
                <a:solidFill>
                  <a:srgbClr val="D1D5DB"/>
                </a:solidFill>
                <a:effectLst/>
                <a:latin typeface="+mn-lt"/>
              </a:rPr>
              <a:t>The plot illustrates the historical trajectory of NVIDIA's stock price, highlighting periods of growth, volatility, and market corrections.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1200" b="0" i="0" u="none" strike="noStrike" cap="none" normalizeH="0" baseline="0" dirty="0">
              <a:ln>
                <a:noFill/>
              </a:ln>
              <a:solidFill>
                <a:schemeClr val="tx1"/>
              </a:solidFill>
              <a:effectLst/>
              <a:latin typeface="+mn-lt"/>
            </a:endParaRPr>
          </a:p>
        </p:txBody>
      </p:sp>
      <p:sp>
        <p:nvSpPr>
          <p:cNvPr id="14" name="TextBox 13">
            <a:extLst>
              <a:ext uri="{FF2B5EF4-FFF2-40B4-BE49-F238E27FC236}">
                <a16:creationId xmlns:a16="http://schemas.microsoft.com/office/drawing/2014/main" id="{2E875B99-4941-40BF-AC51-949902E968FE}"/>
              </a:ext>
            </a:extLst>
          </p:cNvPr>
          <p:cNvSpPr txBox="1"/>
          <p:nvPr/>
        </p:nvSpPr>
        <p:spPr>
          <a:xfrm>
            <a:off x="5879691" y="1491576"/>
            <a:ext cx="6304358" cy="1492716"/>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PK" altLang="en-PK" sz="1400" b="1" i="0" u="none" strike="noStrike" cap="none" normalizeH="0" baseline="0" dirty="0">
                <a:ln>
                  <a:noFill/>
                </a:ln>
                <a:solidFill>
                  <a:srgbClr val="92D050"/>
                </a:solidFill>
                <a:effectLst/>
              </a:rPr>
              <a:t>Logic and Rationale</a:t>
            </a:r>
            <a:r>
              <a:rPr kumimoji="0" lang="en-PK" altLang="en-PK" sz="1400" b="0" i="0" u="none" strike="noStrike" cap="none" normalizeH="0" baseline="0" dirty="0">
                <a:ln>
                  <a:noFill/>
                </a:ln>
                <a:solidFill>
                  <a:srgbClr val="92D050"/>
                </a:solidFill>
                <a:effectLst/>
              </a:rPr>
              <a:t>:</a:t>
            </a:r>
          </a:p>
          <a:p>
            <a:pPr marL="0" marR="0" lvl="0" indent="0" algn="l" defTabSz="914400" rtl="0" eaLnBrk="0" fontAlgn="base" latinLnBrk="0" hangingPunct="0">
              <a:lnSpc>
                <a:spcPct val="100000"/>
              </a:lnSpc>
              <a:spcBef>
                <a:spcPct val="0"/>
              </a:spcBef>
              <a:spcAft>
                <a:spcPct val="0"/>
              </a:spcAft>
              <a:buClrTx/>
              <a:buSzTx/>
              <a:tabLst/>
            </a:pPr>
            <a:r>
              <a:rPr lang="en-US" sz="1400" b="0" i="0" dirty="0">
                <a:solidFill>
                  <a:srgbClr val="D1D5DB"/>
                </a:solidFill>
                <a:effectLst/>
              </a:rPr>
              <a:t>Our preprocessing targeted the creation of a robust dataset by selecting key features that reflect stock trends and momentum, ensuring our LSTM model could identify and learn from meaningful market patterns. We refined the data to emphasize temporal relationships and reduce noise, enhancing the model's ability to discern and predict significant price movements effectively.</a:t>
            </a:r>
            <a:endParaRPr kumimoji="0" lang="en-PK" altLang="en-PK" sz="1400" b="0" i="0" u="none" strike="noStrike" cap="none" normalizeH="0" baseline="0" dirty="0">
              <a:ln>
                <a:noFill/>
              </a:ln>
              <a:solidFill>
                <a:srgbClr val="D1D5DB"/>
              </a:solidFill>
              <a:effectLst/>
            </a:endParaRPr>
          </a:p>
        </p:txBody>
      </p:sp>
    </p:spTree>
    <p:extLst>
      <p:ext uri="{BB962C8B-B14F-4D97-AF65-F5344CB8AC3E}">
        <p14:creationId xmlns:p14="http://schemas.microsoft.com/office/powerpoint/2010/main" val="891634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D8AD8F-0A50-49A2-8890-B9F1BBB4E774}"/>
              </a:ext>
            </a:extLst>
          </p:cNvPr>
          <p:cNvSpPr txBox="1"/>
          <p:nvPr/>
        </p:nvSpPr>
        <p:spPr>
          <a:xfrm>
            <a:off x="757293" y="188959"/>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Model Selection for Prediction</a:t>
            </a:r>
            <a:endParaRPr lang="en-PK" sz="4400" b="1" dirty="0">
              <a:solidFill>
                <a:srgbClr val="92D050"/>
              </a:solidFill>
              <a:latin typeface="+mj-lt"/>
              <a:cs typeface="Rajdhani" panose="02000000000000000000" pitchFamily="2" charset="0"/>
            </a:endParaRPr>
          </a:p>
        </p:txBody>
      </p:sp>
      <p:sp>
        <p:nvSpPr>
          <p:cNvPr id="5" name="TextBox 4">
            <a:extLst>
              <a:ext uri="{FF2B5EF4-FFF2-40B4-BE49-F238E27FC236}">
                <a16:creationId xmlns:a16="http://schemas.microsoft.com/office/drawing/2014/main" id="{63BBC741-FFAC-41C6-A357-C09D160FC804}"/>
              </a:ext>
            </a:extLst>
          </p:cNvPr>
          <p:cNvSpPr txBox="1"/>
          <p:nvPr/>
        </p:nvSpPr>
        <p:spPr>
          <a:xfrm>
            <a:off x="3044104" y="958400"/>
            <a:ext cx="6094378" cy="830997"/>
          </a:xfrm>
          <a:prstGeom prst="rect">
            <a:avLst/>
          </a:prstGeom>
          <a:noFill/>
        </p:spPr>
        <p:txBody>
          <a:bodyPr wrap="square">
            <a:spAutoFit/>
          </a:bodyPr>
          <a:lstStyle/>
          <a:p>
            <a:pPr algn="ctr"/>
            <a:r>
              <a:rPr lang="en-US" sz="2400" b="1" dirty="0">
                <a:solidFill>
                  <a:srgbClr val="92D050"/>
                </a:solidFill>
                <a:latin typeface="+mj-lt"/>
                <a:cs typeface="Rajdhani" panose="02000000000000000000" pitchFamily="2" charset="0"/>
              </a:rPr>
              <a:t>Leveraging </a:t>
            </a:r>
            <a:r>
              <a:rPr lang="en-US" sz="2400" b="1" dirty="0" err="1">
                <a:solidFill>
                  <a:srgbClr val="92D050"/>
                </a:solidFill>
                <a:latin typeface="+mj-lt"/>
                <a:cs typeface="Rajdhani" panose="02000000000000000000" pitchFamily="2" charset="0"/>
              </a:rPr>
              <a:t>Keras</a:t>
            </a:r>
            <a:r>
              <a:rPr lang="en-US" sz="2400" b="1" dirty="0">
                <a:solidFill>
                  <a:srgbClr val="92D050"/>
                </a:solidFill>
                <a:latin typeface="+mj-lt"/>
                <a:cs typeface="Rajdhani" panose="02000000000000000000" pitchFamily="2" charset="0"/>
              </a:rPr>
              <a:t> and LSTM for Stock Market Forecasting</a:t>
            </a:r>
            <a:endParaRPr lang="en-PK" sz="2400" b="1" dirty="0">
              <a:solidFill>
                <a:srgbClr val="92D050"/>
              </a:solidFill>
              <a:latin typeface="+mj-lt"/>
              <a:cs typeface="Rajdhani" panose="02000000000000000000" pitchFamily="2" charset="0"/>
            </a:endParaRPr>
          </a:p>
        </p:txBody>
      </p:sp>
      <p:sp>
        <p:nvSpPr>
          <p:cNvPr id="7" name="TextBox 6">
            <a:extLst>
              <a:ext uri="{FF2B5EF4-FFF2-40B4-BE49-F238E27FC236}">
                <a16:creationId xmlns:a16="http://schemas.microsoft.com/office/drawing/2014/main" id="{4620A7B6-5DA9-4E83-B679-C31C2A742D15}"/>
              </a:ext>
            </a:extLst>
          </p:cNvPr>
          <p:cNvSpPr txBox="1"/>
          <p:nvPr/>
        </p:nvSpPr>
        <p:spPr>
          <a:xfrm>
            <a:off x="89774" y="1789397"/>
            <a:ext cx="5808937" cy="4939814"/>
          </a:xfrm>
          <a:prstGeom prst="rect">
            <a:avLst/>
          </a:prstGeom>
          <a:noFill/>
        </p:spPr>
        <p:txBody>
          <a:bodyPr wrap="square">
            <a:spAutoFit/>
          </a:bodyPr>
          <a:lstStyle/>
          <a:p>
            <a:pPr algn="l">
              <a:lnSpc>
                <a:spcPct val="150000"/>
              </a:lnSpc>
            </a:pPr>
            <a:r>
              <a:rPr lang="en-US" sz="1400" b="1" i="0" dirty="0" err="1">
                <a:solidFill>
                  <a:srgbClr val="92D050"/>
                </a:solidFill>
                <a:effectLst/>
              </a:rPr>
              <a:t>Keras</a:t>
            </a:r>
            <a:r>
              <a:rPr lang="en-US" sz="1400" b="1" i="0" dirty="0">
                <a:solidFill>
                  <a:srgbClr val="92D050"/>
                </a:solidFill>
                <a:effectLst/>
              </a:rPr>
              <a:t> Advantage</a:t>
            </a:r>
            <a:r>
              <a:rPr lang="en-US" sz="1400" b="0" i="0" dirty="0">
                <a:solidFill>
                  <a:srgbClr val="92D050"/>
                </a:solidFill>
                <a:effectLst/>
              </a:rPr>
              <a:t>: </a:t>
            </a:r>
          </a:p>
          <a:p>
            <a:pPr algn="l"/>
            <a:r>
              <a:rPr lang="en-US" sz="1400" b="0" i="0" dirty="0" err="1">
                <a:solidFill>
                  <a:srgbClr val="92D050"/>
                </a:solidFill>
                <a:effectLst/>
              </a:rPr>
              <a:t>Keras</a:t>
            </a:r>
            <a:r>
              <a:rPr lang="en-US" sz="1400" b="0" i="0" dirty="0">
                <a:solidFill>
                  <a:srgbClr val="D1D5DB"/>
                </a:solidFill>
                <a:effectLst/>
              </a:rPr>
              <a:t>, with its user-friendly API, speeds up the experiment by providing a high-level interface for neural network design and training. It's a popular choice for deep learning applications due to its ease of use and flexibility.</a:t>
            </a:r>
          </a:p>
          <a:p>
            <a:pPr algn="l">
              <a:lnSpc>
                <a:spcPct val="150000"/>
              </a:lnSpc>
            </a:pPr>
            <a:r>
              <a:rPr lang="en-US" sz="1400" b="1" i="0" dirty="0">
                <a:solidFill>
                  <a:srgbClr val="92D050"/>
                </a:solidFill>
                <a:effectLst/>
              </a:rPr>
              <a:t>Time Series Mastery</a:t>
            </a:r>
            <a:r>
              <a:rPr lang="en-US" sz="1400" b="0" i="0" dirty="0">
                <a:solidFill>
                  <a:srgbClr val="92D050"/>
                </a:solidFill>
                <a:effectLst/>
              </a:rPr>
              <a:t>:</a:t>
            </a:r>
          </a:p>
          <a:p>
            <a:pPr algn="l"/>
            <a:r>
              <a:rPr lang="en-US" sz="1400" b="0" i="0" dirty="0">
                <a:solidFill>
                  <a:srgbClr val="D1D5DB"/>
                </a:solidFill>
                <a:effectLst/>
              </a:rPr>
              <a:t>LSTM networks are adept at capturing long-term dependencies and complex patterns in time series data, making them ideal for the volatile and trend-driven nature of stock prices.</a:t>
            </a:r>
          </a:p>
          <a:p>
            <a:pPr algn="l">
              <a:lnSpc>
                <a:spcPct val="150000"/>
              </a:lnSpc>
            </a:pPr>
            <a:r>
              <a:rPr lang="en-US" sz="1400" b="1" i="0" dirty="0">
                <a:solidFill>
                  <a:srgbClr val="92D050"/>
                </a:solidFill>
                <a:effectLst/>
              </a:rPr>
              <a:t>Handling Volatility</a:t>
            </a:r>
            <a:r>
              <a:rPr lang="en-US" sz="1400" b="0" i="0" dirty="0">
                <a:solidFill>
                  <a:srgbClr val="92D050"/>
                </a:solidFill>
                <a:effectLst/>
              </a:rPr>
              <a:t>: </a:t>
            </a:r>
          </a:p>
          <a:p>
            <a:pPr algn="l"/>
            <a:r>
              <a:rPr lang="en-US" sz="1400" b="0" i="0" dirty="0">
                <a:solidFill>
                  <a:srgbClr val="D1D5DB"/>
                </a:solidFill>
                <a:effectLst/>
              </a:rPr>
              <a:t>LSTMs can remember important trends and forget non-essential information, allowing them to adapt to the stock market's unpredictable movements.</a:t>
            </a:r>
          </a:p>
          <a:p>
            <a:pPr algn="l">
              <a:lnSpc>
                <a:spcPct val="150000"/>
              </a:lnSpc>
            </a:pPr>
            <a:r>
              <a:rPr lang="en-US" sz="1400" b="1" i="0" dirty="0">
                <a:solidFill>
                  <a:srgbClr val="92D050"/>
                </a:solidFill>
                <a:effectLst/>
              </a:rPr>
              <a:t>Efficient Forecasting</a:t>
            </a:r>
            <a:r>
              <a:rPr lang="en-US" sz="1400" b="0" i="0" dirty="0">
                <a:solidFill>
                  <a:srgbClr val="92D050"/>
                </a:solidFill>
                <a:effectLst/>
              </a:rPr>
              <a:t>: </a:t>
            </a:r>
          </a:p>
          <a:p>
            <a:pPr algn="l"/>
            <a:r>
              <a:rPr lang="en-US" sz="1400" b="0" i="0" dirty="0">
                <a:solidFill>
                  <a:srgbClr val="D1D5DB"/>
                </a:solidFill>
                <a:effectLst/>
              </a:rPr>
              <a:t>By efficiently processing sequential data and learning from long-term dependencies, LSTM networks provide a powerful tool for forecasting future stock prices based on historical data.</a:t>
            </a:r>
          </a:p>
          <a:p>
            <a:pPr algn="l">
              <a:lnSpc>
                <a:spcPct val="150000"/>
              </a:lnSpc>
            </a:pPr>
            <a:r>
              <a:rPr lang="en-US" sz="1400" b="1" i="0" dirty="0">
                <a:solidFill>
                  <a:srgbClr val="92D050"/>
                </a:solidFill>
                <a:effectLst/>
              </a:rPr>
              <a:t>Real-World Application</a:t>
            </a:r>
            <a:r>
              <a:rPr lang="en-US" sz="1400" b="0" i="0" dirty="0">
                <a:solidFill>
                  <a:srgbClr val="92D050"/>
                </a:solidFill>
                <a:effectLst/>
              </a:rPr>
              <a:t>: </a:t>
            </a:r>
          </a:p>
          <a:p>
            <a:pPr algn="l"/>
            <a:r>
              <a:rPr lang="en-US" sz="1400" b="0" i="0" dirty="0">
                <a:solidFill>
                  <a:srgbClr val="D1D5DB"/>
                </a:solidFill>
                <a:effectLst/>
              </a:rPr>
              <a:t>Numerous studies have demonstrated the efficacy of LSTM models in stock prediction, citing improvements over traditional statistical models like ARIMA.</a:t>
            </a:r>
          </a:p>
        </p:txBody>
      </p:sp>
      <p:grpSp>
        <p:nvGrpSpPr>
          <p:cNvPr id="6" name="Group 5">
            <a:extLst>
              <a:ext uri="{FF2B5EF4-FFF2-40B4-BE49-F238E27FC236}">
                <a16:creationId xmlns:a16="http://schemas.microsoft.com/office/drawing/2014/main" id="{BFCAD40B-C47B-4D0E-86D4-F4DC55530318}"/>
              </a:ext>
            </a:extLst>
          </p:cNvPr>
          <p:cNvGrpSpPr/>
          <p:nvPr/>
        </p:nvGrpSpPr>
        <p:grpSpPr>
          <a:xfrm>
            <a:off x="5810222" y="1961498"/>
            <a:ext cx="6292003" cy="3874985"/>
            <a:chOff x="6011510" y="2151995"/>
            <a:chExt cx="6292003" cy="3874985"/>
          </a:xfrm>
        </p:grpSpPr>
        <p:sp>
          <p:nvSpPr>
            <p:cNvPr id="2" name="Rectangle 1">
              <a:extLst>
                <a:ext uri="{FF2B5EF4-FFF2-40B4-BE49-F238E27FC236}">
                  <a16:creationId xmlns:a16="http://schemas.microsoft.com/office/drawing/2014/main" id="{AF6AF9E0-BCBB-46CE-86DD-1CAC9C79D5D1}"/>
                </a:ext>
              </a:extLst>
            </p:cNvPr>
            <p:cNvSpPr/>
            <p:nvPr/>
          </p:nvSpPr>
          <p:spPr>
            <a:xfrm>
              <a:off x="6011510" y="2151995"/>
              <a:ext cx="6292003" cy="38749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4" name="Picture 3">
              <a:extLst>
                <a:ext uri="{FF2B5EF4-FFF2-40B4-BE49-F238E27FC236}">
                  <a16:creationId xmlns:a16="http://schemas.microsoft.com/office/drawing/2014/main" id="{A90555AD-8BAD-4C94-A73B-F518519B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3024" y="2274826"/>
              <a:ext cx="6068976" cy="3629324"/>
            </a:xfrm>
            <a:prstGeom prst="rect">
              <a:avLst/>
            </a:prstGeom>
          </p:spPr>
        </p:pic>
      </p:grpSp>
      <p:sp>
        <p:nvSpPr>
          <p:cNvPr id="10" name="TextBox 9">
            <a:extLst>
              <a:ext uri="{FF2B5EF4-FFF2-40B4-BE49-F238E27FC236}">
                <a16:creationId xmlns:a16="http://schemas.microsoft.com/office/drawing/2014/main" id="{973BF831-0F42-41A7-A0EA-565422246BB5}"/>
              </a:ext>
            </a:extLst>
          </p:cNvPr>
          <p:cNvSpPr txBox="1"/>
          <p:nvPr/>
        </p:nvSpPr>
        <p:spPr>
          <a:xfrm>
            <a:off x="6086249" y="5970221"/>
            <a:ext cx="6104466" cy="523220"/>
          </a:xfrm>
          <a:prstGeom prst="rect">
            <a:avLst/>
          </a:prstGeom>
          <a:noFill/>
        </p:spPr>
        <p:txBody>
          <a:bodyPr wrap="square">
            <a:spAutoFit/>
          </a:bodyPr>
          <a:lstStyle/>
          <a:p>
            <a:r>
              <a:rPr lang="en-PK" sz="1400" dirty="0">
                <a:solidFill>
                  <a:srgbClr val="92D050"/>
                </a:solidFill>
                <a:hlinkClick r:id="rId3">
                  <a:extLst>
                    <a:ext uri="{A12FA001-AC4F-418D-AE19-62706E023703}">
                      <ahyp:hlinkClr xmlns:ahyp="http://schemas.microsoft.com/office/drawing/2018/hyperlinkcolor" val="tx"/>
                    </a:ext>
                  </a:extLst>
                </a:hlinkClick>
              </a:rPr>
              <a:t>https://www.researchgate.net/figure/Long-short-term-memory-LSTM-architecture_fig2_360597818</a:t>
            </a:r>
            <a:endParaRPr lang="en-PK" sz="1400" dirty="0">
              <a:solidFill>
                <a:srgbClr val="92D050"/>
              </a:solidFill>
            </a:endParaRPr>
          </a:p>
        </p:txBody>
      </p:sp>
    </p:spTree>
    <p:extLst>
      <p:ext uri="{BB962C8B-B14F-4D97-AF65-F5344CB8AC3E}">
        <p14:creationId xmlns:p14="http://schemas.microsoft.com/office/powerpoint/2010/main" val="650752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7A445E-4FFA-4B7B-86CF-4ED9FC299B07}"/>
              </a:ext>
            </a:extLst>
          </p:cNvPr>
          <p:cNvSpPr txBox="1"/>
          <p:nvPr/>
        </p:nvSpPr>
        <p:spPr>
          <a:xfrm>
            <a:off x="3043293" y="958400"/>
            <a:ext cx="6096000" cy="830997"/>
          </a:xfrm>
          <a:prstGeom prst="rect">
            <a:avLst/>
          </a:prstGeom>
          <a:noFill/>
        </p:spPr>
        <p:txBody>
          <a:bodyPr wrap="square">
            <a:spAutoFit/>
          </a:bodyPr>
          <a:lstStyle/>
          <a:p>
            <a:pPr algn="ctr"/>
            <a:r>
              <a:rPr lang="en-US" sz="2400" b="1" dirty="0">
                <a:solidFill>
                  <a:srgbClr val="92D050"/>
                </a:solidFill>
                <a:latin typeface="+mj-lt"/>
                <a:cs typeface="Rajdhani" panose="02000000000000000000" pitchFamily="2" charset="0"/>
              </a:rPr>
              <a:t>Deep Learning Architecture for Financial Forecasting</a:t>
            </a:r>
            <a:endParaRPr lang="en-PK" sz="2400" b="1" dirty="0">
              <a:solidFill>
                <a:srgbClr val="92D050"/>
              </a:solidFill>
              <a:latin typeface="+mj-lt"/>
              <a:cs typeface="Rajdhani" panose="02000000000000000000" pitchFamily="2" charset="0"/>
            </a:endParaRPr>
          </a:p>
        </p:txBody>
      </p:sp>
      <p:sp>
        <p:nvSpPr>
          <p:cNvPr id="5" name="TextBox 4">
            <a:extLst>
              <a:ext uri="{FF2B5EF4-FFF2-40B4-BE49-F238E27FC236}">
                <a16:creationId xmlns:a16="http://schemas.microsoft.com/office/drawing/2014/main" id="{85DB3A64-87F2-4FC8-AAE9-C71D648D33DA}"/>
              </a:ext>
            </a:extLst>
          </p:cNvPr>
          <p:cNvSpPr txBox="1"/>
          <p:nvPr/>
        </p:nvSpPr>
        <p:spPr>
          <a:xfrm>
            <a:off x="757293" y="172026"/>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Model Selection for Prediction</a:t>
            </a:r>
            <a:endParaRPr lang="en-PK" sz="4400" b="1" dirty="0">
              <a:solidFill>
                <a:srgbClr val="92D050"/>
              </a:solidFill>
              <a:latin typeface="+mj-lt"/>
              <a:cs typeface="Rajdhani" panose="02000000000000000000" pitchFamily="2" charset="0"/>
            </a:endParaRPr>
          </a:p>
        </p:txBody>
      </p:sp>
      <p:sp>
        <p:nvSpPr>
          <p:cNvPr id="7" name="TextBox 6">
            <a:extLst>
              <a:ext uri="{FF2B5EF4-FFF2-40B4-BE49-F238E27FC236}">
                <a16:creationId xmlns:a16="http://schemas.microsoft.com/office/drawing/2014/main" id="{3E4A8D89-0F92-454F-9619-7C33D026BD48}"/>
              </a:ext>
            </a:extLst>
          </p:cNvPr>
          <p:cNvSpPr txBox="1"/>
          <p:nvPr/>
        </p:nvSpPr>
        <p:spPr>
          <a:xfrm>
            <a:off x="95250" y="1727841"/>
            <a:ext cx="8701616" cy="4832092"/>
          </a:xfrm>
          <a:prstGeom prst="rect">
            <a:avLst/>
          </a:prstGeom>
          <a:noFill/>
        </p:spPr>
        <p:txBody>
          <a:bodyPr wrap="square">
            <a:spAutoFit/>
          </a:bodyPr>
          <a:lstStyle/>
          <a:p>
            <a:pPr algn="l">
              <a:lnSpc>
                <a:spcPct val="150000"/>
              </a:lnSpc>
            </a:pPr>
            <a:r>
              <a:rPr lang="en-US" sz="1400" b="1" i="0" dirty="0">
                <a:solidFill>
                  <a:srgbClr val="92D050"/>
                </a:solidFill>
                <a:effectLst/>
              </a:rPr>
              <a:t>Advanced Sequential Modeling</a:t>
            </a:r>
            <a:r>
              <a:rPr lang="en-US" sz="1400" b="0" i="0" dirty="0">
                <a:solidFill>
                  <a:srgbClr val="92D050"/>
                </a:solidFill>
                <a:effectLst/>
              </a:rPr>
              <a:t>: </a:t>
            </a:r>
          </a:p>
          <a:p>
            <a:pPr algn="l"/>
            <a:r>
              <a:rPr lang="en-US" sz="1400" b="0" i="0" dirty="0">
                <a:solidFill>
                  <a:srgbClr val="D1D5DB"/>
                </a:solidFill>
                <a:effectLst/>
              </a:rPr>
              <a:t>At the heart of our analysis lies the Sequential LSTM model, designed to unravel the intricacies of NVIDIA’s stock price sequences, capturing both short-term fluctuations and long-term trends.</a:t>
            </a:r>
          </a:p>
          <a:p>
            <a:pPr algn="l">
              <a:lnSpc>
                <a:spcPct val="150000"/>
              </a:lnSpc>
            </a:pPr>
            <a:r>
              <a:rPr lang="en-US" sz="1400" b="1" i="0" dirty="0">
                <a:solidFill>
                  <a:srgbClr val="92D050"/>
                </a:solidFill>
                <a:effectLst/>
              </a:rPr>
              <a:t>Layered Complexity</a:t>
            </a:r>
            <a:r>
              <a:rPr lang="en-US" sz="1400" b="0" i="0" dirty="0">
                <a:solidFill>
                  <a:srgbClr val="92D050"/>
                </a:solidFill>
                <a:effectLst/>
              </a:rPr>
              <a:t>: </a:t>
            </a:r>
          </a:p>
          <a:p>
            <a:pPr algn="l"/>
            <a:r>
              <a:rPr lang="en-US" sz="1400" b="0" i="0" dirty="0">
                <a:solidFill>
                  <a:srgbClr val="D1D5DB"/>
                </a:solidFill>
                <a:effectLst/>
              </a:rPr>
              <a:t>Our architecture incorporates a meticulously structured stack of LSTM layers with 100, 75, and 50 neurons each, enhancing the model's ability to discern complex patterns in the stock's trajectory.</a:t>
            </a:r>
          </a:p>
          <a:p>
            <a:pPr algn="l">
              <a:lnSpc>
                <a:spcPct val="150000"/>
              </a:lnSpc>
            </a:pPr>
            <a:r>
              <a:rPr lang="en-US" sz="1400" b="1" i="0" dirty="0">
                <a:solidFill>
                  <a:srgbClr val="92D050"/>
                </a:solidFill>
                <a:effectLst/>
              </a:rPr>
              <a:t>Strategic Regularization</a:t>
            </a:r>
            <a:r>
              <a:rPr lang="en-US" sz="1400" b="0" i="0" dirty="0">
                <a:solidFill>
                  <a:srgbClr val="92D050"/>
                </a:solidFill>
                <a:effectLst/>
              </a:rPr>
              <a:t>: </a:t>
            </a:r>
          </a:p>
          <a:p>
            <a:pPr algn="l"/>
            <a:r>
              <a:rPr lang="en-US" sz="1400" b="0" i="0" dirty="0">
                <a:solidFill>
                  <a:srgbClr val="D1D5DB"/>
                </a:solidFill>
                <a:effectLst/>
              </a:rPr>
              <a:t>To combat overfitting, we've strategically placed dropout layers after each LSTM layer. This approach serves as a guard against the model's over-reliance on the training data, promoting a robust performance in real-world scenarios.</a:t>
            </a:r>
          </a:p>
          <a:p>
            <a:pPr algn="l">
              <a:lnSpc>
                <a:spcPct val="150000"/>
              </a:lnSpc>
            </a:pPr>
            <a:r>
              <a:rPr lang="en-US" sz="1400" b="1" i="0" dirty="0">
                <a:solidFill>
                  <a:srgbClr val="92D050"/>
                </a:solidFill>
                <a:effectLst/>
              </a:rPr>
              <a:t>Dense Layer Refinement</a:t>
            </a:r>
            <a:r>
              <a:rPr lang="en-US" sz="1400" b="0" i="0" dirty="0">
                <a:solidFill>
                  <a:srgbClr val="92D050"/>
                </a:solidFill>
                <a:effectLst/>
              </a:rPr>
              <a:t>:</a:t>
            </a:r>
          </a:p>
          <a:p>
            <a:pPr algn="l"/>
            <a:r>
              <a:rPr lang="en-US" sz="1400" b="0" i="0" dirty="0">
                <a:solidFill>
                  <a:srgbClr val="D1D5DB"/>
                </a:solidFill>
                <a:effectLst/>
              </a:rPr>
              <a:t>A penultimate dense layer with 25 neurons acts as a refinement tool, honing the model's predictive capabilities before concluding with a single neuron output layer that outputs the forecasted stock price.</a:t>
            </a:r>
          </a:p>
          <a:p>
            <a:pPr algn="l">
              <a:lnSpc>
                <a:spcPct val="150000"/>
              </a:lnSpc>
            </a:pPr>
            <a:r>
              <a:rPr lang="en-US" sz="1400" b="1" i="0" dirty="0">
                <a:solidFill>
                  <a:srgbClr val="92D050"/>
                </a:solidFill>
                <a:effectLst/>
              </a:rPr>
              <a:t>Hyperparameter Optimization</a:t>
            </a:r>
            <a:r>
              <a:rPr lang="en-US" sz="1400" b="0" i="0" dirty="0">
                <a:solidFill>
                  <a:srgbClr val="92D050"/>
                </a:solidFill>
                <a:effectLst/>
              </a:rPr>
              <a:t>: </a:t>
            </a:r>
          </a:p>
          <a:p>
            <a:pPr algn="l"/>
            <a:r>
              <a:rPr lang="en-US" sz="1400" b="0" i="0" dirty="0">
                <a:solidFill>
                  <a:srgbClr val="D1D5DB"/>
                </a:solidFill>
                <a:effectLst/>
              </a:rPr>
              <a:t>We've tuned hyperparameters, including the learning rate and batch size, to optimize the training process, ensuring that the model learns efficiently without sacrificing speed or accuracy.</a:t>
            </a:r>
          </a:p>
          <a:p>
            <a:pPr algn="l">
              <a:lnSpc>
                <a:spcPct val="150000"/>
              </a:lnSpc>
            </a:pPr>
            <a:r>
              <a:rPr lang="en-US" sz="1400" b="1" i="0" dirty="0">
                <a:solidFill>
                  <a:srgbClr val="92D050"/>
                </a:solidFill>
                <a:effectLst/>
              </a:rPr>
              <a:t>Technical Indicators Integration</a:t>
            </a:r>
            <a:r>
              <a:rPr lang="en-US" sz="1400" b="0" i="0" dirty="0">
                <a:solidFill>
                  <a:srgbClr val="92D050"/>
                </a:solidFill>
                <a:effectLst/>
              </a:rPr>
              <a:t>: </a:t>
            </a:r>
          </a:p>
          <a:p>
            <a:pPr algn="l"/>
            <a:r>
              <a:rPr lang="en-US" sz="1400" b="0" i="0" dirty="0">
                <a:solidFill>
                  <a:srgbClr val="D1D5DB"/>
                </a:solidFill>
                <a:effectLst/>
              </a:rPr>
              <a:t>Beyond raw price data, we've incorporated key technical indicators such as RSI, and EMA within our feature set to provide our model with a comprehensive view of market sentiment and momentum.</a:t>
            </a:r>
          </a:p>
        </p:txBody>
      </p:sp>
      <p:grpSp>
        <p:nvGrpSpPr>
          <p:cNvPr id="3" name="Group 2">
            <a:extLst>
              <a:ext uri="{FF2B5EF4-FFF2-40B4-BE49-F238E27FC236}">
                <a16:creationId xmlns:a16="http://schemas.microsoft.com/office/drawing/2014/main" id="{EE07A712-BB9A-4BA8-BF3C-8D022A0C7685}"/>
              </a:ext>
            </a:extLst>
          </p:cNvPr>
          <p:cNvGrpSpPr/>
          <p:nvPr/>
        </p:nvGrpSpPr>
        <p:grpSpPr>
          <a:xfrm>
            <a:off x="9148707" y="1047750"/>
            <a:ext cx="2632333" cy="5638224"/>
            <a:chOff x="9835539" y="1776505"/>
            <a:chExt cx="1707499" cy="4734763"/>
          </a:xfrm>
        </p:grpSpPr>
        <p:sp>
          <p:nvSpPr>
            <p:cNvPr id="2" name="Rectangle 1">
              <a:extLst>
                <a:ext uri="{FF2B5EF4-FFF2-40B4-BE49-F238E27FC236}">
                  <a16:creationId xmlns:a16="http://schemas.microsoft.com/office/drawing/2014/main" id="{B2754963-2BAE-45EA-A0D4-E902710C6FBA}"/>
                </a:ext>
              </a:extLst>
            </p:cNvPr>
            <p:cNvSpPr/>
            <p:nvPr/>
          </p:nvSpPr>
          <p:spPr>
            <a:xfrm>
              <a:off x="9835539" y="1776505"/>
              <a:ext cx="1707499" cy="473476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9" name="Picture 8">
              <a:extLst>
                <a:ext uri="{FF2B5EF4-FFF2-40B4-BE49-F238E27FC236}">
                  <a16:creationId xmlns:a16="http://schemas.microsoft.com/office/drawing/2014/main" id="{F86E7719-DC8E-4434-8A22-A7977846A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286" y="1958674"/>
              <a:ext cx="1472007" cy="4425249"/>
            </a:xfrm>
            <a:prstGeom prst="rect">
              <a:avLst/>
            </a:prstGeom>
          </p:spPr>
        </p:pic>
      </p:grpSp>
    </p:spTree>
    <p:extLst>
      <p:ext uri="{BB962C8B-B14F-4D97-AF65-F5344CB8AC3E}">
        <p14:creationId xmlns:p14="http://schemas.microsoft.com/office/powerpoint/2010/main" val="389599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712555-6FEA-44AD-8700-77CE0B485D00}"/>
              </a:ext>
            </a:extLst>
          </p:cNvPr>
          <p:cNvSpPr txBox="1"/>
          <p:nvPr/>
        </p:nvSpPr>
        <p:spPr>
          <a:xfrm>
            <a:off x="757293" y="155093"/>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Model Selection for Prediction</a:t>
            </a:r>
            <a:endParaRPr lang="en-PK" sz="4400" b="1" dirty="0">
              <a:solidFill>
                <a:srgbClr val="92D050"/>
              </a:solidFill>
              <a:latin typeface="+mj-lt"/>
              <a:cs typeface="Rajdhani" panose="02000000000000000000" pitchFamily="2" charset="0"/>
            </a:endParaRPr>
          </a:p>
        </p:txBody>
      </p:sp>
      <p:sp>
        <p:nvSpPr>
          <p:cNvPr id="6" name="TextBox 5">
            <a:extLst>
              <a:ext uri="{FF2B5EF4-FFF2-40B4-BE49-F238E27FC236}">
                <a16:creationId xmlns:a16="http://schemas.microsoft.com/office/drawing/2014/main" id="{BF96011D-8519-4E3D-8AA6-AE2E96BEF683}"/>
              </a:ext>
            </a:extLst>
          </p:cNvPr>
          <p:cNvSpPr txBox="1"/>
          <p:nvPr/>
        </p:nvSpPr>
        <p:spPr>
          <a:xfrm>
            <a:off x="199915" y="932274"/>
            <a:ext cx="5230047" cy="830997"/>
          </a:xfrm>
          <a:prstGeom prst="rect">
            <a:avLst/>
          </a:prstGeom>
          <a:noFill/>
        </p:spPr>
        <p:txBody>
          <a:bodyPr wrap="square">
            <a:spAutoFit/>
          </a:bodyPr>
          <a:lstStyle/>
          <a:p>
            <a:pPr algn="ctr"/>
            <a:r>
              <a:rPr lang="en-GB" sz="2400" b="1" dirty="0">
                <a:solidFill>
                  <a:srgbClr val="92D050"/>
                </a:solidFill>
                <a:latin typeface="+mj-lt"/>
                <a:cs typeface="Rajdhani" panose="02000000000000000000" pitchFamily="2" charset="0"/>
              </a:rPr>
              <a:t>Hyperparameter Tuning and Model Compilation</a:t>
            </a:r>
            <a:endParaRPr lang="en-PK" sz="2400" b="1" dirty="0">
              <a:solidFill>
                <a:srgbClr val="92D050"/>
              </a:solidFill>
              <a:latin typeface="+mj-lt"/>
              <a:cs typeface="Rajdhani" panose="02000000000000000000" pitchFamily="2" charset="0"/>
            </a:endParaRPr>
          </a:p>
        </p:txBody>
      </p:sp>
      <p:sp>
        <p:nvSpPr>
          <p:cNvPr id="8" name="TextBox 7">
            <a:extLst>
              <a:ext uri="{FF2B5EF4-FFF2-40B4-BE49-F238E27FC236}">
                <a16:creationId xmlns:a16="http://schemas.microsoft.com/office/drawing/2014/main" id="{A4D59A52-9E10-47F4-B5BF-4290435CFFE6}"/>
              </a:ext>
            </a:extLst>
          </p:cNvPr>
          <p:cNvSpPr txBox="1"/>
          <p:nvPr/>
        </p:nvSpPr>
        <p:spPr>
          <a:xfrm>
            <a:off x="190500" y="1579307"/>
            <a:ext cx="5905500" cy="3431709"/>
          </a:xfrm>
          <a:prstGeom prst="rect">
            <a:avLst/>
          </a:prstGeom>
          <a:noFill/>
        </p:spPr>
        <p:txBody>
          <a:bodyPr wrap="square">
            <a:spAutoFit/>
          </a:bodyPr>
          <a:lstStyle/>
          <a:p>
            <a:pPr algn="l">
              <a:lnSpc>
                <a:spcPct val="150000"/>
              </a:lnSpc>
            </a:pPr>
            <a:r>
              <a:rPr lang="en-US" sz="1400" b="1" i="0" dirty="0">
                <a:solidFill>
                  <a:srgbClr val="92D050"/>
                </a:solidFill>
                <a:effectLst/>
              </a:rPr>
              <a:t>Hyperparameter Tuning</a:t>
            </a:r>
            <a:r>
              <a:rPr lang="en-US" sz="1400" b="0" i="0" dirty="0">
                <a:solidFill>
                  <a:srgbClr val="92D050"/>
                </a:solidFill>
                <a:effectLst/>
              </a:rPr>
              <a:t>: </a:t>
            </a:r>
          </a:p>
          <a:p>
            <a:pPr algn="l"/>
            <a:r>
              <a:rPr lang="en-US" sz="1400" b="0" i="0" dirty="0">
                <a:solidFill>
                  <a:srgbClr val="D1D5DB"/>
                </a:solidFill>
                <a:effectLst/>
              </a:rPr>
              <a:t>Prior to finalizing our model, we conducted extensive hyperparameter tuning to optimize performance. This included experimenting with different learning rates, batch sizes, and numbers of epochs to find the sweet spot for our LSTM model.</a:t>
            </a:r>
          </a:p>
          <a:p>
            <a:pPr algn="l">
              <a:lnSpc>
                <a:spcPct val="150000"/>
              </a:lnSpc>
            </a:pPr>
            <a:r>
              <a:rPr lang="en-US" sz="1400" b="1" i="0" dirty="0">
                <a:solidFill>
                  <a:srgbClr val="92D050"/>
                </a:solidFill>
                <a:effectLst/>
              </a:rPr>
              <a:t>Compilation Step</a:t>
            </a:r>
            <a:r>
              <a:rPr lang="en-US" sz="1400" b="0" i="0" dirty="0">
                <a:solidFill>
                  <a:srgbClr val="92D050"/>
                </a:solidFill>
                <a:effectLst/>
              </a:rPr>
              <a:t>: </a:t>
            </a:r>
          </a:p>
          <a:p>
            <a:pPr algn="l"/>
            <a:r>
              <a:rPr lang="en-US" sz="1400" b="0" i="0" dirty="0">
                <a:solidFill>
                  <a:srgbClr val="D1D5DB"/>
                </a:solidFill>
                <a:effectLst/>
              </a:rPr>
              <a:t>For the compilation of our model, we chose the Adam optimizer for its adaptive learning rate abilities, which is particularly suitable for time series data. The loss function was set to 'mean squared error (MSE)' to penalize larger errors in our stock price predictions.</a:t>
            </a:r>
          </a:p>
          <a:p>
            <a:pPr algn="l">
              <a:lnSpc>
                <a:spcPct val="150000"/>
              </a:lnSpc>
            </a:pPr>
            <a:r>
              <a:rPr lang="en-US" sz="1400" b="1" i="0" dirty="0">
                <a:solidFill>
                  <a:srgbClr val="92D050"/>
                </a:solidFill>
                <a:effectLst/>
              </a:rPr>
              <a:t>Fitting Strategy</a:t>
            </a:r>
            <a:r>
              <a:rPr lang="en-US" sz="1400" b="0" i="0" dirty="0">
                <a:solidFill>
                  <a:srgbClr val="92D050"/>
                </a:solidFill>
                <a:effectLst/>
              </a:rPr>
              <a:t>: </a:t>
            </a:r>
          </a:p>
          <a:p>
            <a:pPr algn="l"/>
            <a:r>
              <a:rPr lang="en-US" sz="1400" b="0" i="0" dirty="0">
                <a:solidFill>
                  <a:srgbClr val="D1D5DB"/>
                </a:solidFill>
                <a:effectLst/>
              </a:rPr>
              <a:t>Our fitting strategy involved a custom learning rate scheduler and early stopping to prevent overfitting. The model was trained with a validation split to monitor performance and ensure generalization.</a:t>
            </a:r>
          </a:p>
        </p:txBody>
      </p:sp>
      <p:grpSp>
        <p:nvGrpSpPr>
          <p:cNvPr id="3" name="Group 2">
            <a:extLst>
              <a:ext uri="{FF2B5EF4-FFF2-40B4-BE49-F238E27FC236}">
                <a16:creationId xmlns:a16="http://schemas.microsoft.com/office/drawing/2014/main" id="{567CDDCB-9552-4EC5-915B-15FB83217FCC}"/>
              </a:ext>
            </a:extLst>
          </p:cNvPr>
          <p:cNvGrpSpPr/>
          <p:nvPr/>
        </p:nvGrpSpPr>
        <p:grpSpPr>
          <a:xfrm>
            <a:off x="3714987" y="5011016"/>
            <a:ext cx="4745094" cy="1701823"/>
            <a:chOff x="3714987" y="5011016"/>
            <a:chExt cx="4745094" cy="1701823"/>
          </a:xfrm>
        </p:grpSpPr>
        <p:sp>
          <p:nvSpPr>
            <p:cNvPr id="2" name="Rectangle 1">
              <a:extLst>
                <a:ext uri="{FF2B5EF4-FFF2-40B4-BE49-F238E27FC236}">
                  <a16:creationId xmlns:a16="http://schemas.microsoft.com/office/drawing/2014/main" id="{DA4F276B-C101-4816-841E-0C683BD4D130}"/>
                </a:ext>
              </a:extLst>
            </p:cNvPr>
            <p:cNvSpPr/>
            <p:nvPr/>
          </p:nvSpPr>
          <p:spPr>
            <a:xfrm>
              <a:off x="3714987" y="5011016"/>
              <a:ext cx="4745094" cy="17018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10" name="Picture 9">
              <a:extLst>
                <a:ext uri="{FF2B5EF4-FFF2-40B4-BE49-F238E27FC236}">
                  <a16:creationId xmlns:a16="http://schemas.microsoft.com/office/drawing/2014/main" id="{3E2EED49-5E22-4580-AF79-C3F255C4BF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8833" y="5106305"/>
              <a:ext cx="4614333" cy="1538111"/>
            </a:xfrm>
            <a:prstGeom prst="rect">
              <a:avLst/>
            </a:prstGeom>
          </p:spPr>
        </p:pic>
      </p:grpSp>
      <p:sp>
        <p:nvSpPr>
          <p:cNvPr id="13" name="TextBox 12">
            <a:extLst>
              <a:ext uri="{FF2B5EF4-FFF2-40B4-BE49-F238E27FC236}">
                <a16:creationId xmlns:a16="http://schemas.microsoft.com/office/drawing/2014/main" id="{FB4F5C45-05BB-4F98-BC76-2C731E09A92F}"/>
              </a:ext>
            </a:extLst>
          </p:cNvPr>
          <p:cNvSpPr txBox="1"/>
          <p:nvPr/>
        </p:nvSpPr>
        <p:spPr>
          <a:xfrm>
            <a:off x="6581902" y="932273"/>
            <a:ext cx="4745094" cy="830997"/>
          </a:xfrm>
          <a:prstGeom prst="rect">
            <a:avLst/>
          </a:prstGeom>
          <a:noFill/>
        </p:spPr>
        <p:txBody>
          <a:bodyPr wrap="square">
            <a:spAutoFit/>
          </a:bodyPr>
          <a:lstStyle/>
          <a:p>
            <a:pPr algn="ctr"/>
            <a:r>
              <a:rPr lang="en-GB" sz="2400" b="1" dirty="0">
                <a:solidFill>
                  <a:srgbClr val="92D050"/>
                </a:solidFill>
                <a:latin typeface="+mj-lt"/>
                <a:cs typeface="Rajdhani" panose="02000000000000000000" pitchFamily="2" charset="0"/>
              </a:rPr>
              <a:t>Model Fitting and </a:t>
            </a:r>
          </a:p>
          <a:p>
            <a:pPr algn="ctr"/>
            <a:r>
              <a:rPr lang="en-GB" sz="2400" b="1" dirty="0">
                <a:solidFill>
                  <a:srgbClr val="92D050"/>
                </a:solidFill>
                <a:latin typeface="+mj-lt"/>
                <a:cs typeface="Rajdhani" panose="02000000000000000000" pitchFamily="2" charset="0"/>
              </a:rPr>
              <a:t>Challenges</a:t>
            </a:r>
            <a:endParaRPr lang="en-PK" sz="2400" b="1" dirty="0">
              <a:solidFill>
                <a:srgbClr val="92D050"/>
              </a:solidFill>
              <a:latin typeface="+mj-lt"/>
              <a:cs typeface="Rajdhani" panose="02000000000000000000" pitchFamily="2" charset="0"/>
            </a:endParaRPr>
          </a:p>
        </p:txBody>
      </p:sp>
      <p:sp>
        <p:nvSpPr>
          <p:cNvPr id="15" name="TextBox 14">
            <a:extLst>
              <a:ext uri="{FF2B5EF4-FFF2-40B4-BE49-F238E27FC236}">
                <a16:creationId xmlns:a16="http://schemas.microsoft.com/office/drawing/2014/main" id="{6C53A05F-0DA4-4128-90FF-1D2F0E508384}"/>
              </a:ext>
            </a:extLst>
          </p:cNvPr>
          <p:cNvSpPr txBox="1"/>
          <p:nvPr/>
        </p:nvSpPr>
        <p:spPr>
          <a:xfrm>
            <a:off x="6087534" y="1633038"/>
            <a:ext cx="5913966" cy="3431709"/>
          </a:xfrm>
          <a:prstGeom prst="rect">
            <a:avLst/>
          </a:prstGeom>
          <a:noFill/>
        </p:spPr>
        <p:txBody>
          <a:bodyPr wrap="square">
            <a:spAutoFit/>
          </a:bodyPr>
          <a:lstStyle/>
          <a:p>
            <a:pPr algn="l">
              <a:lnSpc>
                <a:spcPct val="150000"/>
              </a:lnSpc>
            </a:pPr>
            <a:r>
              <a:rPr lang="en-US" sz="1400" b="1" i="0" dirty="0">
                <a:solidFill>
                  <a:srgbClr val="92D050"/>
                </a:solidFill>
                <a:effectLst/>
              </a:rPr>
              <a:t>Model Fitting</a:t>
            </a:r>
            <a:r>
              <a:rPr lang="en-US" sz="1400" b="0" i="0" dirty="0">
                <a:solidFill>
                  <a:srgbClr val="92D050"/>
                </a:solidFill>
                <a:effectLst/>
              </a:rPr>
              <a:t>: </a:t>
            </a:r>
          </a:p>
          <a:p>
            <a:pPr algn="l"/>
            <a:r>
              <a:rPr lang="en-US" sz="1400" b="0" i="0" dirty="0">
                <a:solidFill>
                  <a:srgbClr val="D1D5DB"/>
                </a:solidFill>
                <a:effectLst/>
              </a:rPr>
              <a:t>During the model fitting process, we adjusted batch sizes to ensure that each learning iteration was informed by a representative sample of the data. We also used a variable learning rate, allowing the model to make larger updates to weights initially and finer adjustments as it converges.</a:t>
            </a:r>
          </a:p>
          <a:p>
            <a:pPr algn="l">
              <a:lnSpc>
                <a:spcPct val="150000"/>
              </a:lnSpc>
            </a:pPr>
            <a:r>
              <a:rPr lang="en-US" sz="1400" b="1" i="0" dirty="0">
                <a:solidFill>
                  <a:srgbClr val="92D050"/>
                </a:solidFill>
                <a:effectLst/>
              </a:rPr>
              <a:t>Challenges with Hyperparameters</a:t>
            </a:r>
            <a:r>
              <a:rPr lang="en-US" sz="1400" b="0" i="0" dirty="0">
                <a:solidFill>
                  <a:srgbClr val="92D050"/>
                </a:solidFill>
                <a:effectLst/>
              </a:rPr>
              <a:t>: </a:t>
            </a:r>
          </a:p>
          <a:p>
            <a:pPr algn="l"/>
            <a:r>
              <a:rPr lang="en-US" sz="1400" b="0" i="0" dirty="0">
                <a:solidFill>
                  <a:srgbClr val="D1D5DB"/>
                </a:solidFill>
                <a:effectLst/>
              </a:rPr>
              <a:t>Identifying the optimal set of hyperparameters required multiple training iterations and cross-validation. We had to balance model complexity with computational efficiency, ensuring that we do not overfit the training data while still capturing the underlying patterns.</a:t>
            </a:r>
          </a:p>
          <a:p>
            <a:pPr algn="l">
              <a:lnSpc>
                <a:spcPct val="150000"/>
              </a:lnSpc>
            </a:pPr>
            <a:r>
              <a:rPr lang="en-US" sz="1400" b="1" i="0" dirty="0">
                <a:solidFill>
                  <a:srgbClr val="92D050"/>
                </a:solidFill>
                <a:effectLst/>
              </a:rPr>
              <a:t>Future Considerations for Hyperparameter Tuning</a:t>
            </a:r>
            <a:r>
              <a:rPr lang="en-US" sz="1400" b="0" i="0" dirty="0">
                <a:solidFill>
                  <a:srgbClr val="92D050"/>
                </a:solidFill>
                <a:effectLst/>
              </a:rPr>
              <a:t>: </a:t>
            </a:r>
          </a:p>
          <a:p>
            <a:pPr algn="l"/>
            <a:r>
              <a:rPr lang="en-US" sz="1400" b="0" i="0" dirty="0">
                <a:solidFill>
                  <a:srgbClr val="D1D5DB"/>
                </a:solidFill>
                <a:effectLst/>
              </a:rPr>
              <a:t>We plan to implement more sophisticated techniques such as grid search or Bayesian optimization in future iterations for a more systematic approach to hyperparameter selection.</a:t>
            </a:r>
          </a:p>
        </p:txBody>
      </p:sp>
    </p:spTree>
    <p:extLst>
      <p:ext uri="{BB962C8B-B14F-4D97-AF65-F5344CB8AC3E}">
        <p14:creationId xmlns:p14="http://schemas.microsoft.com/office/powerpoint/2010/main" val="2980292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732FC-294A-4FEC-8793-0C77BBC434D8}"/>
              </a:ext>
            </a:extLst>
          </p:cNvPr>
          <p:cNvSpPr txBox="1"/>
          <p:nvPr/>
        </p:nvSpPr>
        <p:spPr>
          <a:xfrm>
            <a:off x="757293" y="172026"/>
            <a:ext cx="10668000" cy="769441"/>
          </a:xfrm>
          <a:prstGeom prst="rect">
            <a:avLst/>
          </a:prstGeom>
          <a:noFill/>
        </p:spPr>
        <p:txBody>
          <a:bodyPr wrap="square">
            <a:spAutoFit/>
          </a:bodyPr>
          <a:lstStyle/>
          <a:p>
            <a:pPr algn="ctr"/>
            <a:r>
              <a:rPr lang="en-US" sz="4400" b="1" dirty="0">
                <a:solidFill>
                  <a:srgbClr val="92D050"/>
                </a:solidFill>
                <a:latin typeface="+mj-lt"/>
                <a:cs typeface="Rajdhani" panose="02000000000000000000" pitchFamily="2" charset="0"/>
              </a:rPr>
              <a:t>Results</a:t>
            </a:r>
            <a:endParaRPr lang="en-PK" sz="4400" b="1" dirty="0">
              <a:solidFill>
                <a:srgbClr val="92D050"/>
              </a:solidFill>
              <a:latin typeface="+mj-lt"/>
              <a:cs typeface="Rajdhani" panose="02000000000000000000" pitchFamily="2" charset="0"/>
            </a:endParaRPr>
          </a:p>
        </p:txBody>
      </p:sp>
      <p:sp>
        <p:nvSpPr>
          <p:cNvPr id="4" name="TextBox 3">
            <a:extLst>
              <a:ext uri="{FF2B5EF4-FFF2-40B4-BE49-F238E27FC236}">
                <a16:creationId xmlns:a16="http://schemas.microsoft.com/office/drawing/2014/main" id="{6271D476-29D2-4AA1-891D-6D00D30B9795}"/>
              </a:ext>
            </a:extLst>
          </p:cNvPr>
          <p:cNvSpPr txBox="1"/>
          <p:nvPr/>
        </p:nvSpPr>
        <p:spPr>
          <a:xfrm>
            <a:off x="3043293" y="958400"/>
            <a:ext cx="6096000" cy="461665"/>
          </a:xfrm>
          <a:prstGeom prst="rect">
            <a:avLst/>
          </a:prstGeom>
          <a:noFill/>
        </p:spPr>
        <p:txBody>
          <a:bodyPr wrap="square">
            <a:spAutoFit/>
          </a:bodyPr>
          <a:lstStyle/>
          <a:p>
            <a:pPr algn="ctr"/>
            <a:r>
              <a:rPr lang="en-US" sz="2400" b="1" dirty="0">
                <a:solidFill>
                  <a:srgbClr val="92D050"/>
                </a:solidFill>
                <a:latin typeface="+mj-lt"/>
                <a:cs typeface="Rajdhani" panose="02000000000000000000" pitchFamily="2" charset="0"/>
              </a:rPr>
              <a:t>Evaluating Our Predictive Model's Performance</a:t>
            </a:r>
            <a:endParaRPr lang="en-PK" sz="2400" b="1" dirty="0">
              <a:solidFill>
                <a:srgbClr val="92D050"/>
              </a:solidFill>
              <a:latin typeface="+mj-lt"/>
              <a:cs typeface="Rajdhani" panose="02000000000000000000" pitchFamily="2" charset="0"/>
            </a:endParaRPr>
          </a:p>
        </p:txBody>
      </p:sp>
      <p:sp>
        <p:nvSpPr>
          <p:cNvPr id="8" name="TextBox 7">
            <a:extLst>
              <a:ext uri="{FF2B5EF4-FFF2-40B4-BE49-F238E27FC236}">
                <a16:creationId xmlns:a16="http://schemas.microsoft.com/office/drawing/2014/main" id="{872723D3-D726-45AD-8CC7-AF399DD73774}"/>
              </a:ext>
            </a:extLst>
          </p:cNvPr>
          <p:cNvSpPr txBox="1"/>
          <p:nvPr/>
        </p:nvSpPr>
        <p:spPr>
          <a:xfrm>
            <a:off x="123825" y="1528152"/>
            <a:ext cx="12063468" cy="2677656"/>
          </a:xfrm>
          <a:prstGeom prst="rect">
            <a:avLst/>
          </a:prstGeom>
          <a:noFill/>
        </p:spPr>
        <p:txBody>
          <a:bodyPr wrap="square">
            <a:spAutoFit/>
          </a:bodyPr>
          <a:lstStyle/>
          <a:p>
            <a:pPr algn="l">
              <a:buFont typeface="Arial" panose="020B0604020202020204" pitchFamily="34" charset="0"/>
              <a:buChar char="•"/>
            </a:pPr>
            <a:r>
              <a:rPr lang="en-US" sz="1400" b="0" i="0" dirty="0">
                <a:solidFill>
                  <a:srgbClr val="D1D5DB"/>
                </a:solidFill>
                <a:effectLst/>
              </a:rPr>
              <a:t>We utilized the </a:t>
            </a:r>
            <a:r>
              <a:rPr lang="en-US" sz="1400" b="1" i="0" dirty="0">
                <a:solidFill>
                  <a:srgbClr val="92D050"/>
                </a:solidFill>
                <a:effectLst/>
              </a:rPr>
              <a:t>Root Mean Squared Error (RMSE)</a:t>
            </a:r>
            <a:r>
              <a:rPr lang="en-US" sz="1400" b="0" i="0" dirty="0">
                <a:solidFill>
                  <a:srgbClr val="D1D5DB"/>
                </a:solidFill>
                <a:effectLst/>
              </a:rPr>
              <a:t> and </a:t>
            </a:r>
            <a:r>
              <a:rPr lang="en-US" sz="1400" b="1" i="0" dirty="0">
                <a:solidFill>
                  <a:srgbClr val="92D050"/>
                </a:solidFill>
                <a:effectLst/>
              </a:rPr>
              <a:t>Mean Absolute Percentage Error (MAPE) </a:t>
            </a:r>
            <a:r>
              <a:rPr lang="en-US" sz="1400" b="0" i="0" dirty="0">
                <a:solidFill>
                  <a:srgbClr val="D1D5DB"/>
                </a:solidFill>
                <a:effectLst/>
              </a:rPr>
              <a:t>to evaluate our model's performance.</a:t>
            </a:r>
          </a:p>
          <a:p>
            <a:pPr algn="l">
              <a:buFont typeface="Arial" panose="020B0604020202020204" pitchFamily="34" charset="0"/>
              <a:buChar char="•"/>
            </a:pPr>
            <a:endParaRPr lang="en-US" sz="1400" b="0" i="0" dirty="0">
              <a:solidFill>
                <a:srgbClr val="D1D5DB"/>
              </a:solidFill>
              <a:effectLst/>
            </a:endParaRPr>
          </a:p>
          <a:p>
            <a:pPr algn="l">
              <a:buFont typeface="Arial" panose="020B0604020202020204" pitchFamily="34" charset="0"/>
              <a:buChar char="•"/>
            </a:pPr>
            <a:r>
              <a:rPr lang="en-US" sz="1400" b="0" i="0" dirty="0">
                <a:solidFill>
                  <a:srgbClr val="D1D5DB"/>
                </a:solidFill>
                <a:effectLst/>
              </a:rPr>
              <a:t>An RMSE of </a:t>
            </a:r>
            <a:r>
              <a:rPr lang="en-US" sz="1400" b="1" i="0" dirty="0">
                <a:solidFill>
                  <a:srgbClr val="92D050"/>
                </a:solidFill>
                <a:effectLst/>
              </a:rPr>
              <a:t>54.74</a:t>
            </a:r>
            <a:r>
              <a:rPr lang="en-US" sz="1400" b="0" i="0" dirty="0">
                <a:solidFill>
                  <a:srgbClr val="D1D5DB"/>
                </a:solidFill>
                <a:effectLst/>
              </a:rPr>
              <a:t> signifies that our model’s predictions are, on average, approximately </a:t>
            </a:r>
            <a:r>
              <a:rPr lang="en-US" sz="1400" b="1" i="0" dirty="0">
                <a:solidFill>
                  <a:srgbClr val="92D050"/>
                </a:solidFill>
                <a:effectLst/>
              </a:rPr>
              <a:t>54.74</a:t>
            </a:r>
            <a:r>
              <a:rPr lang="en-US" sz="1400" b="0" i="0" dirty="0">
                <a:solidFill>
                  <a:srgbClr val="D1D5DB"/>
                </a:solidFill>
                <a:effectLst/>
              </a:rPr>
              <a:t> units away from the actual stock prices.</a:t>
            </a:r>
          </a:p>
          <a:p>
            <a:pPr algn="l">
              <a:buFont typeface="Arial" panose="020B0604020202020204" pitchFamily="34" charset="0"/>
              <a:buChar char="•"/>
            </a:pPr>
            <a:endParaRPr lang="en-US" sz="1400" b="0" i="0" dirty="0">
              <a:solidFill>
                <a:srgbClr val="D1D5DB"/>
              </a:solidFill>
              <a:effectLst/>
            </a:endParaRPr>
          </a:p>
          <a:p>
            <a:pPr algn="l">
              <a:buFont typeface="Arial" panose="020B0604020202020204" pitchFamily="34" charset="0"/>
              <a:buChar char="•"/>
            </a:pPr>
            <a:r>
              <a:rPr lang="en-US" sz="1400" b="0" i="0" dirty="0">
                <a:solidFill>
                  <a:srgbClr val="D1D5DB"/>
                </a:solidFill>
                <a:effectLst/>
              </a:rPr>
              <a:t>The MAPE of </a:t>
            </a:r>
            <a:r>
              <a:rPr lang="en-US" sz="1400" b="1" i="0" dirty="0">
                <a:solidFill>
                  <a:srgbClr val="92D050"/>
                </a:solidFill>
                <a:effectLst/>
              </a:rPr>
              <a:t>13.40%</a:t>
            </a:r>
            <a:r>
              <a:rPr lang="en-US" sz="1400" b="0" i="0" dirty="0">
                <a:solidFill>
                  <a:srgbClr val="D1D5DB"/>
                </a:solidFill>
                <a:effectLst/>
              </a:rPr>
              <a:t> indicates that our model's predictions deviate from the actual values by an average of </a:t>
            </a:r>
            <a:r>
              <a:rPr lang="en-US" sz="1400" b="1" i="0" dirty="0">
                <a:solidFill>
                  <a:srgbClr val="92D050"/>
                </a:solidFill>
                <a:effectLst/>
              </a:rPr>
              <a:t>13.40%</a:t>
            </a:r>
            <a:r>
              <a:rPr lang="en-US" sz="1400" b="0" i="0" dirty="0">
                <a:solidFill>
                  <a:srgbClr val="D1D5DB"/>
                </a:solidFill>
                <a:effectLst/>
              </a:rPr>
              <a:t>.</a:t>
            </a:r>
          </a:p>
          <a:p>
            <a:pPr algn="l">
              <a:buFont typeface="Arial" panose="020B0604020202020204" pitchFamily="34" charset="0"/>
              <a:buChar char="•"/>
            </a:pPr>
            <a:endParaRPr lang="en-US" sz="1400" b="0" i="0" dirty="0">
              <a:solidFill>
                <a:srgbClr val="D1D5DB"/>
              </a:solidFill>
              <a:effectLst/>
            </a:endParaRPr>
          </a:p>
          <a:p>
            <a:pPr algn="l">
              <a:buFont typeface="Arial" panose="020B0604020202020204" pitchFamily="34" charset="0"/>
              <a:buChar char="•"/>
            </a:pPr>
            <a:r>
              <a:rPr lang="en-US" sz="1400" b="0" i="0" dirty="0">
                <a:solidFill>
                  <a:srgbClr val="D1D5DB"/>
                </a:solidFill>
                <a:effectLst/>
              </a:rPr>
              <a:t>These metrics are crucial for understanding the model's predictive power and its practical implications in real-world trading scenarios. We strive for lower values, reflecting a model's higher accuracy and reliability in forecasting NVIDIA's stock prices.</a:t>
            </a:r>
          </a:p>
          <a:p>
            <a:pPr algn="l">
              <a:buFont typeface="Arial" panose="020B0604020202020204" pitchFamily="34" charset="0"/>
              <a:buChar char="•"/>
            </a:pPr>
            <a:endParaRPr lang="en-US" sz="1400" dirty="0">
              <a:solidFill>
                <a:srgbClr val="D1D5DB"/>
              </a:solidFill>
            </a:endParaRPr>
          </a:p>
          <a:p>
            <a:pPr algn="l">
              <a:buFont typeface="Arial" panose="020B0604020202020204" pitchFamily="34" charset="0"/>
              <a:buChar char="•"/>
            </a:pPr>
            <a:r>
              <a:rPr lang="en-US" sz="1400" b="0" i="0" dirty="0">
                <a:solidFill>
                  <a:srgbClr val="D5D5D5"/>
                </a:solidFill>
                <a:effectLst/>
              </a:rPr>
              <a:t>These metrics provide a sense of the model's accuracy in predicting new data and can highlight areas where model performance might need to be improved. Given the complexity and volatility of stock price movements, achieving low error rates can be challenging, but it is essential for the model to be practically useful in a trading context.</a:t>
            </a:r>
            <a:endParaRPr lang="en-US" sz="1400" b="0" i="0" dirty="0">
              <a:solidFill>
                <a:srgbClr val="D1D5DB"/>
              </a:solidFill>
              <a:effectLst/>
            </a:endParaRPr>
          </a:p>
        </p:txBody>
      </p:sp>
      <p:grpSp>
        <p:nvGrpSpPr>
          <p:cNvPr id="9" name="Group 8">
            <a:extLst>
              <a:ext uri="{FF2B5EF4-FFF2-40B4-BE49-F238E27FC236}">
                <a16:creationId xmlns:a16="http://schemas.microsoft.com/office/drawing/2014/main" id="{24AF852B-3A4F-4ED6-BF95-74260406024B}"/>
              </a:ext>
            </a:extLst>
          </p:cNvPr>
          <p:cNvGrpSpPr/>
          <p:nvPr/>
        </p:nvGrpSpPr>
        <p:grpSpPr>
          <a:xfrm>
            <a:off x="2400300" y="4152900"/>
            <a:ext cx="7391400" cy="2609850"/>
            <a:chOff x="2400300" y="4152900"/>
            <a:chExt cx="7391400" cy="2609850"/>
          </a:xfrm>
        </p:grpSpPr>
        <p:sp>
          <p:nvSpPr>
            <p:cNvPr id="2" name="Rectangle 1">
              <a:extLst>
                <a:ext uri="{FF2B5EF4-FFF2-40B4-BE49-F238E27FC236}">
                  <a16:creationId xmlns:a16="http://schemas.microsoft.com/office/drawing/2014/main" id="{6263D538-A906-401F-A6A4-B81E332E89AB}"/>
                </a:ext>
              </a:extLst>
            </p:cNvPr>
            <p:cNvSpPr/>
            <p:nvPr/>
          </p:nvSpPr>
          <p:spPr>
            <a:xfrm>
              <a:off x="2400300" y="4152900"/>
              <a:ext cx="7391400" cy="26098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pic>
          <p:nvPicPr>
            <p:cNvPr id="7" name="Picture 6">
              <a:extLst>
                <a:ext uri="{FF2B5EF4-FFF2-40B4-BE49-F238E27FC236}">
                  <a16:creationId xmlns:a16="http://schemas.microsoft.com/office/drawing/2014/main" id="{37C39275-D5F2-4FE4-AC2E-E55064AC7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7953" y="4285769"/>
              <a:ext cx="7146679" cy="2344111"/>
            </a:xfrm>
            <a:prstGeom prst="rect">
              <a:avLst/>
            </a:prstGeom>
          </p:spPr>
        </p:pic>
      </p:grpSp>
    </p:spTree>
    <p:extLst>
      <p:ext uri="{BB962C8B-B14F-4D97-AF65-F5344CB8AC3E}">
        <p14:creationId xmlns:p14="http://schemas.microsoft.com/office/powerpoint/2010/main" val="2249364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44">
      <a:majorFont>
        <a:latin typeface="Rajdhani"/>
        <a:ea typeface=""/>
        <a:cs typeface=""/>
      </a:majorFont>
      <a:minorFont>
        <a:latin typeface="Baloo 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2389</Words>
  <Application>Microsoft Office PowerPoint</Application>
  <PresentationFormat>Widescreen</PresentationFormat>
  <Paragraphs>131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Baloo 2</vt:lpstr>
      <vt:lpstr>Rajdhani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Hamza</dc:creator>
  <cp:lastModifiedBy>Muhammad Ameer Hamza [Student-PECS]</cp:lastModifiedBy>
  <cp:revision>89</cp:revision>
  <cp:lastPrinted>2023-12-13T23:48:08Z</cp:lastPrinted>
  <dcterms:created xsi:type="dcterms:W3CDTF">2023-09-18T03:52:25Z</dcterms:created>
  <dcterms:modified xsi:type="dcterms:W3CDTF">2023-12-13T23:48:58Z</dcterms:modified>
</cp:coreProperties>
</file>